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
  </p:notesMasterIdLst>
  <p:handoutMasterIdLst>
    <p:handoutMasterId r:id="rId31"/>
  </p:handoutMasterIdLst>
  <p:sldIdLst>
    <p:sldId id="324" r:id="rId2"/>
    <p:sldId id="277" r:id="rId3"/>
    <p:sldId id="278" r:id="rId4"/>
    <p:sldId id="257" r:id="rId5"/>
    <p:sldId id="258" r:id="rId6"/>
    <p:sldId id="271" r:id="rId7"/>
    <p:sldId id="263" r:id="rId8"/>
    <p:sldId id="264" r:id="rId9"/>
    <p:sldId id="309" r:id="rId10"/>
    <p:sldId id="310" r:id="rId11"/>
    <p:sldId id="274" r:id="rId12"/>
    <p:sldId id="275" r:id="rId13"/>
    <p:sldId id="268" r:id="rId14"/>
    <p:sldId id="283" r:id="rId15"/>
    <p:sldId id="267" r:id="rId16"/>
    <p:sldId id="273" r:id="rId17"/>
    <p:sldId id="286" r:id="rId18"/>
    <p:sldId id="296" r:id="rId19"/>
    <p:sldId id="299" r:id="rId20"/>
    <p:sldId id="316" r:id="rId21"/>
    <p:sldId id="323" r:id="rId22"/>
    <p:sldId id="317" r:id="rId23"/>
    <p:sldId id="318" r:id="rId24"/>
    <p:sldId id="329" r:id="rId25"/>
    <p:sldId id="302" r:id="rId26"/>
    <p:sldId id="301" r:id="rId27"/>
    <p:sldId id="325" r:id="rId28"/>
    <p:sldId id="270" r:id="rId29"/>
  </p:sldIdLst>
  <p:sldSz cx="12192000" cy="6858000"/>
  <p:notesSz cx="6797675" cy="9926638"/>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țiune implicită" id="{166627C3-500E-415E-A669-A70EEB045D5B}">
          <p14:sldIdLst>
            <p14:sldId id="324"/>
            <p14:sldId id="277"/>
            <p14:sldId id="278"/>
            <p14:sldId id="257"/>
            <p14:sldId id="258"/>
            <p14:sldId id="271"/>
            <p14:sldId id="263"/>
            <p14:sldId id="264"/>
            <p14:sldId id="309"/>
            <p14:sldId id="310"/>
            <p14:sldId id="274"/>
            <p14:sldId id="275"/>
            <p14:sldId id="268"/>
            <p14:sldId id="283"/>
          </p14:sldIdLst>
        </p14:section>
        <p14:section name="Secțiune fără titlu" id="{C5B5010E-0710-44FD-804F-D387D9C580AA}">
          <p14:sldIdLst>
            <p14:sldId id="267"/>
            <p14:sldId id="273"/>
            <p14:sldId id="286"/>
            <p14:sldId id="296"/>
            <p14:sldId id="299"/>
            <p14:sldId id="316"/>
            <p14:sldId id="323"/>
            <p14:sldId id="317"/>
            <p14:sldId id="318"/>
            <p14:sldId id="329"/>
            <p14:sldId id="302"/>
            <p14:sldId id="301"/>
            <p14:sldId id="325"/>
            <p14:sldId id="2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FER inv11702" initials="Ai"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78E8"/>
    <a:srgbClr val="113B5B"/>
    <a:srgbClr val="113A8D"/>
    <a:srgbClr val="199FD5"/>
    <a:srgbClr val="66FFFF"/>
    <a:srgbClr val="D2EFFA"/>
    <a:srgbClr val="A8E0D0"/>
    <a:srgbClr val="91E6EF"/>
    <a:srgbClr val="58F501"/>
    <a:srgbClr val="43B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3" autoAdjust="0"/>
    <p:restoredTop sz="94707" autoAdjust="0"/>
  </p:normalViewPr>
  <p:slideViewPr>
    <p:cSldViewPr snapToGrid="0">
      <p:cViewPr varScale="1">
        <p:scale>
          <a:sx n="74" d="100"/>
          <a:sy n="74" d="100"/>
        </p:scale>
        <p:origin x="9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27975497862268023"/>
          <c:y val="5.176810917083887E-2"/>
          <c:w val="0.5384583541335588"/>
          <c:h val="0.93728085337547529"/>
        </c:manualLayout>
      </c:layout>
      <c:pie3DChart>
        <c:varyColors val="1"/>
        <c:ser>
          <c:idx val="0"/>
          <c:order val="0"/>
          <c:tx>
            <c:strRef>
              <c:f>Foaie1!$B$1</c:f>
              <c:strCache>
                <c:ptCount val="1"/>
                <c:pt idx="0">
                  <c:v>Vânzări</c:v>
                </c:pt>
              </c:strCache>
            </c:strRef>
          </c:tx>
          <c:dPt>
            <c:idx val="0"/>
            <c:bubble3D val="0"/>
            <c:spPr>
              <a:solidFill>
                <a:srgbClr val="4078E8"/>
              </a:solidFill>
              <a:ln w="19050">
                <a:solidFill>
                  <a:schemeClr val="lt1"/>
                </a:solidFill>
              </a:ln>
              <a:effectLst/>
            </c:spPr>
            <c:extLst xmlns:c16r2="http://schemas.microsoft.com/office/drawing/2015/06/chart">
              <c:ext xmlns:c16="http://schemas.microsoft.com/office/drawing/2014/chart" uri="{C3380CC4-5D6E-409C-BE32-E72D297353CC}">
                <c16:uniqueId val="{00000001-ACE1-4086-B511-8450E7013222}"/>
              </c:ext>
            </c:extLst>
          </c:dPt>
          <c:dPt>
            <c:idx val="1"/>
            <c:bubble3D val="0"/>
            <c:spPr>
              <a:solidFill>
                <a:srgbClr val="113B5B"/>
              </a:solidFill>
              <a:ln w="19050">
                <a:solidFill>
                  <a:schemeClr val="lt1"/>
                </a:solidFill>
              </a:ln>
              <a:effectLst/>
            </c:spPr>
            <c:extLst xmlns:c16r2="http://schemas.microsoft.com/office/drawing/2015/06/chart">
              <c:ext xmlns:c16="http://schemas.microsoft.com/office/drawing/2014/chart" uri="{C3380CC4-5D6E-409C-BE32-E72D297353CC}">
                <c16:uniqueId val="{00000003-ACE1-4086-B511-8450E7013222}"/>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CE1-4086-B511-8450E701322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CE1-4086-B511-8450E7013222}"/>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ACE1-4086-B511-8450E7013222}"/>
              </c:ext>
            </c:extLst>
          </c:dPt>
          <c:dPt>
            <c:idx val="5"/>
            <c:bubble3D val="0"/>
            <c:explosion val="18"/>
            <c:spPr>
              <a:solidFill>
                <a:srgbClr val="E22A1C"/>
              </a:solidFill>
              <a:ln w="19050">
                <a:solidFill>
                  <a:schemeClr val="lt1"/>
                </a:solidFill>
              </a:ln>
              <a:effectLst/>
            </c:spPr>
            <c:extLst xmlns:c16r2="http://schemas.microsoft.com/office/drawing/2015/06/chart">
              <c:ext xmlns:c16="http://schemas.microsoft.com/office/drawing/2014/chart" uri="{C3380CC4-5D6E-409C-BE32-E72D297353CC}">
                <c16:uniqueId val="{0000000B-ACE1-4086-B511-8450E7013222}"/>
              </c:ext>
            </c:extLst>
          </c:dPt>
          <c:cat>
            <c:numRef>
              <c:f>Foaie1!$A$2:$A$7</c:f>
              <c:numCache>
                <c:formatCode>General</c:formatCode>
                <c:ptCount val="6"/>
                <c:pt idx="0">
                  <c:v>1</c:v>
                </c:pt>
                <c:pt idx="1">
                  <c:v>2</c:v>
                </c:pt>
                <c:pt idx="2">
                  <c:v>3</c:v>
                </c:pt>
                <c:pt idx="3">
                  <c:v>5</c:v>
                </c:pt>
                <c:pt idx="4">
                  <c:v>6</c:v>
                </c:pt>
                <c:pt idx="5">
                  <c:v>7</c:v>
                </c:pt>
              </c:numCache>
            </c:numRef>
          </c:cat>
          <c:val>
            <c:numRef>
              <c:f>Foaie1!$B$2:$B$7</c:f>
              <c:numCache>
                <c:formatCode>General</c:formatCode>
                <c:ptCount val="6"/>
                <c:pt idx="0">
                  <c:v>6521.8</c:v>
                </c:pt>
                <c:pt idx="1">
                  <c:v>354.8</c:v>
                </c:pt>
                <c:pt idx="2">
                  <c:v>1241.4000000000001</c:v>
                </c:pt>
                <c:pt idx="3">
                  <c:v>139.6</c:v>
                </c:pt>
                <c:pt idx="4">
                  <c:v>86.7</c:v>
                </c:pt>
                <c:pt idx="5">
                  <c:v>613</c:v>
                </c:pt>
              </c:numCache>
            </c:numRef>
          </c:val>
          <c:extLst xmlns:c16r2="http://schemas.microsoft.com/office/drawing/2015/06/chart">
            <c:ext xmlns:c16="http://schemas.microsoft.com/office/drawing/2014/chart" uri="{C3380CC4-5D6E-409C-BE32-E72D297353CC}">
              <c16:uniqueId val="{0000000C-ACE1-4086-B511-8450E7013222}"/>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a:effectLst/>
  </c:spPr>
  <c:txPr>
    <a:bodyPr/>
    <a:lstStyle/>
    <a:p>
      <a:pPr>
        <a:defRPr/>
      </a:pPr>
      <a:endParaRPr lang="ro-RO"/>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floor>
    <c:sideWall>
      <c:thickness val="0"/>
      <c:spPr>
        <a:noFill/>
        <a:ln>
          <a:noFill/>
        </a:ln>
        <a:effectLst/>
      </c:spPr>
    </c:sideWall>
    <c:backWall>
      <c:thickness val="0"/>
      <c:spPr>
        <a:noFill/>
        <a:ln>
          <a:noFill/>
        </a:ln>
        <a:effectLst/>
      </c:spPr>
    </c:backWall>
    <c:plotArea>
      <c:layout/>
      <c:pie3DChart>
        <c:varyColors val="1"/>
        <c:ser>
          <c:idx val="0"/>
          <c:order val="0"/>
          <c:tx>
            <c:strRef>
              <c:f>Foaie1!$B$1</c:f>
              <c:strCache>
                <c:ptCount val="1"/>
                <c:pt idx="0">
                  <c:v>Vânzări</c:v>
                </c:pt>
              </c:strCache>
            </c:strRef>
          </c:tx>
          <c:explosion val="7"/>
          <c:dPt>
            <c:idx val="0"/>
            <c:bubble3D val="0"/>
            <c:spPr>
              <a:solidFill>
                <a:srgbClr val="B8DFF2"/>
              </a:solidFill>
              <a:ln w="19050">
                <a:solidFill>
                  <a:schemeClr val="lt1"/>
                </a:solidFill>
              </a:ln>
              <a:effectLst/>
            </c:spPr>
            <c:extLst xmlns:c16r2="http://schemas.microsoft.com/office/drawing/2015/06/chart">
              <c:ext xmlns:c16="http://schemas.microsoft.com/office/drawing/2014/chart" uri="{C3380CC4-5D6E-409C-BE32-E72D297353CC}">
                <c16:uniqueId val="{00000001-4F0C-423D-ACED-6DE4DF80E8B7}"/>
              </c:ext>
            </c:extLst>
          </c:dPt>
          <c:dPt>
            <c:idx val="1"/>
            <c:bubble3D val="0"/>
            <c:spPr>
              <a:solidFill>
                <a:srgbClr val="0B34E1"/>
              </a:solidFill>
              <a:ln w="19050">
                <a:solidFill>
                  <a:schemeClr val="lt1"/>
                </a:solidFill>
              </a:ln>
              <a:effectLst/>
            </c:spPr>
            <c:extLst xmlns:c16r2="http://schemas.microsoft.com/office/drawing/2015/06/chart">
              <c:ext xmlns:c16="http://schemas.microsoft.com/office/drawing/2014/chart" uri="{C3380CC4-5D6E-409C-BE32-E72D297353CC}">
                <c16:uniqueId val="{00000003-4F0C-423D-ACED-6DE4DF80E8B7}"/>
              </c:ext>
            </c:extLst>
          </c:dPt>
          <c:dPt>
            <c:idx val="2"/>
            <c:bubble3D val="0"/>
            <c:spPr>
              <a:solidFill>
                <a:srgbClr val="21CDDF"/>
              </a:solidFill>
              <a:ln w="19050">
                <a:solidFill>
                  <a:schemeClr val="lt1"/>
                </a:solidFill>
              </a:ln>
              <a:effectLst/>
            </c:spPr>
            <c:extLst xmlns:c16r2="http://schemas.microsoft.com/office/drawing/2015/06/chart">
              <c:ext xmlns:c16="http://schemas.microsoft.com/office/drawing/2014/chart" uri="{C3380CC4-5D6E-409C-BE32-E72D297353CC}">
                <c16:uniqueId val="{00000005-4F0C-423D-ACED-6DE4DF80E8B7}"/>
              </c:ext>
            </c:extLst>
          </c:dPt>
          <c:dPt>
            <c:idx val="3"/>
            <c:bubble3D val="0"/>
            <c:spPr>
              <a:solidFill>
                <a:srgbClr val="A8E0D0"/>
              </a:solidFill>
              <a:ln w="19050">
                <a:solidFill>
                  <a:schemeClr val="lt1"/>
                </a:solidFill>
              </a:ln>
              <a:effectLst/>
            </c:spPr>
            <c:extLst xmlns:c16r2="http://schemas.microsoft.com/office/drawing/2015/06/chart">
              <c:ext xmlns:c16="http://schemas.microsoft.com/office/drawing/2014/chart" uri="{C3380CC4-5D6E-409C-BE32-E72D297353CC}">
                <c16:uniqueId val="{00000007-4F0C-423D-ACED-6DE4DF80E8B7}"/>
              </c:ext>
            </c:extLst>
          </c:dPt>
          <c:dPt>
            <c:idx val="4"/>
            <c:bubble3D val="0"/>
            <c:spPr>
              <a:solidFill>
                <a:schemeClr val="tx1"/>
              </a:solidFill>
              <a:ln w="19050">
                <a:solidFill>
                  <a:schemeClr val="lt1"/>
                </a:solidFill>
              </a:ln>
              <a:effectLst/>
            </c:spPr>
            <c:extLst xmlns:c16r2="http://schemas.microsoft.com/office/drawing/2015/06/chart">
              <c:ext xmlns:c16="http://schemas.microsoft.com/office/drawing/2014/chart" uri="{C3380CC4-5D6E-409C-BE32-E72D297353CC}">
                <c16:uniqueId val="{00000009-4F0C-423D-ACED-6DE4DF80E8B7}"/>
              </c:ext>
            </c:extLst>
          </c:dPt>
          <c:dPt>
            <c:idx val="5"/>
            <c:bubble3D val="0"/>
            <c:spPr>
              <a:solidFill>
                <a:srgbClr val="58F501"/>
              </a:solidFill>
              <a:ln w="19050">
                <a:solidFill>
                  <a:schemeClr val="lt1"/>
                </a:solidFill>
              </a:ln>
              <a:effectLst/>
            </c:spPr>
            <c:extLst xmlns:c16r2="http://schemas.microsoft.com/office/drawing/2015/06/chart">
              <c:ext xmlns:c16="http://schemas.microsoft.com/office/drawing/2014/chart" uri="{C3380CC4-5D6E-409C-BE32-E72D297353CC}">
                <c16:uniqueId val="{0000000B-4F0C-423D-ACED-6DE4DF80E8B7}"/>
              </c:ext>
            </c:extLst>
          </c:dPt>
          <c:cat>
            <c:strRef>
              <c:f>Foaie1!$A$2:$A$7</c:f>
              <c:strCache>
                <c:ptCount val="4"/>
                <c:pt idx="0">
                  <c:v>Trim 1</c:v>
                </c:pt>
                <c:pt idx="1">
                  <c:v>Trim 2</c:v>
                </c:pt>
                <c:pt idx="2">
                  <c:v>Trim 3</c:v>
                </c:pt>
                <c:pt idx="3">
                  <c:v>Trim 4</c:v>
                </c:pt>
              </c:strCache>
            </c:strRef>
          </c:cat>
          <c:val>
            <c:numRef>
              <c:f>Foaie1!$B$2:$B$7</c:f>
              <c:numCache>
                <c:formatCode>General</c:formatCode>
                <c:ptCount val="6"/>
                <c:pt idx="0">
                  <c:v>81.25</c:v>
                </c:pt>
                <c:pt idx="1">
                  <c:v>12.5</c:v>
                </c:pt>
                <c:pt idx="2">
                  <c:v>4.25</c:v>
                </c:pt>
                <c:pt idx="3">
                  <c:v>1.25</c:v>
                </c:pt>
                <c:pt idx="4">
                  <c:v>1</c:v>
                </c:pt>
                <c:pt idx="5">
                  <c:v>1</c:v>
                </c:pt>
              </c:numCache>
            </c:numRef>
          </c:val>
          <c:extLst xmlns:c16r2="http://schemas.microsoft.com/office/drawing/2015/06/chart">
            <c:ext xmlns:c16="http://schemas.microsoft.com/office/drawing/2014/chart" uri="{C3380CC4-5D6E-409C-BE32-E72D297353CC}">
              <c16:uniqueId val="{0000000C-4F0C-423D-ACED-6DE4DF80E8B7}"/>
            </c:ext>
          </c:extLst>
        </c:ser>
        <c:dLbls>
          <c:showLegendKey val="0"/>
          <c:showVal val="0"/>
          <c:showCatName val="0"/>
          <c:showSerName val="0"/>
          <c:showPercent val="0"/>
          <c:showBubbleSize val="0"/>
          <c:showLeaderLines val="1"/>
        </c:dLbls>
      </c:pie3DChart>
    </c:plotArea>
    <c:plotVisOnly val="1"/>
    <c:dispBlanksAs val="gap"/>
    <c:showDLblsOverMax val="0"/>
  </c:chart>
  <c:spPr>
    <a:noFill/>
    <a:ln>
      <a:noFill/>
    </a:ln>
    <a:effectLst/>
  </c:spPr>
  <c:txPr>
    <a:bodyPr/>
    <a:lstStyle/>
    <a:p>
      <a:pPr>
        <a:defRPr/>
      </a:pPr>
      <a:endParaRPr lang="ro-R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Foaie1!$B$1</c:f>
              <c:strCache>
                <c:ptCount val="1"/>
                <c:pt idx="0">
                  <c:v>Coloană1</c:v>
                </c:pt>
              </c:strCache>
            </c:strRef>
          </c:tx>
          <c:spPr>
            <a:ln w="28575" cap="rnd">
              <a:solidFill>
                <a:schemeClr val="accent1"/>
              </a:solidFill>
              <a:round/>
            </a:ln>
            <a:effectLst/>
          </c:spPr>
          <c:marker>
            <c:symbol val="none"/>
          </c:marker>
          <c:cat>
            <c:numRef>
              <c:f>Foaie1!$A$2:$A$6</c:f>
              <c:numCache>
                <c:formatCode>General</c:formatCode>
                <c:ptCount val="5"/>
                <c:pt idx="0">
                  <c:v>2014</c:v>
                </c:pt>
                <c:pt idx="1">
                  <c:v>2015</c:v>
                </c:pt>
                <c:pt idx="2">
                  <c:v>2016</c:v>
                </c:pt>
                <c:pt idx="3">
                  <c:v>2017</c:v>
                </c:pt>
                <c:pt idx="4">
                  <c:v>2018</c:v>
                </c:pt>
              </c:numCache>
            </c:numRef>
          </c:cat>
          <c:val>
            <c:numRef>
              <c:f>Foaie1!$B$2:$B$6</c:f>
              <c:numCache>
                <c:formatCode>General</c:formatCode>
                <c:ptCount val="5"/>
                <c:pt idx="0">
                  <c:v>0</c:v>
                </c:pt>
                <c:pt idx="1">
                  <c:v>35</c:v>
                </c:pt>
                <c:pt idx="2">
                  <c:v>54</c:v>
                </c:pt>
                <c:pt idx="3">
                  <c:v>105</c:v>
                </c:pt>
                <c:pt idx="4">
                  <c:v>312</c:v>
                </c:pt>
              </c:numCache>
            </c:numRef>
          </c:val>
          <c:smooth val="0"/>
          <c:extLst xmlns:c16r2="http://schemas.microsoft.com/office/drawing/2015/06/chart">
            <c:ext xmlns:c16="http://schemas.microsoft.com/office/drawing/2014/chart" uri="{C3380CC4-5D6E-409C-BE32-E72D297353CC}">
              <c16:uniqueId val="{00000000-D334-425C-BEC8-E529219CE84D}"/>
            </c:ext>
          </c:extLst>
        </c:ser>
        <c:ser>
          <c:idx val="1"/>
          <c:order val="1"/>
          <c:tx>
            <c:strRef>
              <c:f>Foaie1!$C$1</c:f>
              <c:strCache>
                <c:ptCount val="1"/>
                <c:pt idx="0">
                  <c:v>Coloană2</c:v>
                </c:pt>
              </c:strCache>
            </c:strRef>
          </c:tx>
          <c:spPr>
            <a:ln w="28575" cap="rnd">
              <a:solidFill>
                <a:schemeClr val="accent2"/>
              </a:solidFill>
              <a:round/>
            </a:ln>
            <a:effectLst/>
          </c:spPr>
          <c:marker>
            <c:symbol val="none"/>
          </c:marker>
          <c:cat>
            <c:numRef>
              <c:f>Foaie1!$A$2:$A$6</c:f>
              <c:numCache>
                <c:formatCode>General</c:formatCode>
                <c:ptCount val="5"/>
                <c:pt idx="0">
                  <c:v>2014</c:v>
                </c:pt>
                <c:pt idx="1">
                  <c:v>2015</c:v>
                </c:pt>
                <c:pt idx="2">
                  <c:v>2016</c:v>
                </c:pt>
                <c:pt idx="3">
                  <c:v>2017</c:v>
                </c:pt>
                <c:pt idx="4">
                  <c:v>2018</c:v>
                </c:pt>
              </c:numCache>
            </c:numRef>
          </c:cat>
          <c:val>
            <c:numRef>
              <c:f>Foaie1!$C$2:$C$6</c:f>
              <c:numCache>
                <c:formatCode>General</c:formatCode>
                <c:ptCount val="5"/>
              </c:numCache>
            </c:numRef>
          </c:val>
          <c:smooth val="0"/>
          <c:extLst xmlns:c16r2="http://schemas.microsoft.com/office/drawing/2015/06/chart">
            <c:ext xmlns:c16="http://schemas.microsoft.com/office/drawing/2014/chart" uri="{C3380CC4-5D6E-409C-BE32-E72D297353CC}">
              <c16:uniqueId val="{00000001-D334-425C-BEC8-E529219CE84D}"/>
            </c:ext>
          </c:extLst>
        </c:ser>
        <c:ser>
          <c:idx val="2"/>
          <c:order val="2"/>
          <c:tx>
            <c:strRef>
              <c:f>Foaie1!$D$1</c:f>
              <c:strCache>
                <c:ptCount val="1"/>
                <c:pt idx="0">
                  <c:v>Coloană3</c:v>
                </c:pt>
              </c:strCache>
            </c:strRef>
          </c:tx>
          <c:spPr>
            <a:ln w="28575" cap="rnd">
              <a:solidFill>
                <a:schemeClr val="accent3"/>
              </a:solidFill>
              <a:round/>
            </a:ln>
            <a:effectLst/>
          </c:spPr>
          <c:marker>
            <c:symbol val="none"/>
          </c:marker>
          <c:cat>
            <c:numRef>
              <c:f>Foaie1!$A$2:$A$6</c:f>
              <c:numCache>
                <c:formatCode>General</c:formatCode>
                <c:ptCount val="5"/>
                <c:pt idx="0">
                  <c:v>2014</c:v>
                </c:pt>
                <c:pt idx="1">
                  <c:v>2015</c:v>
                </c:pt>
                <c:pt idx="2">
                  <c:v>2016</c:v>
                </c:pt>
                <c:pt idx="3">
                  <c:v>2017</c:v>
                </c:pt>
                <c:pt idx="4">
                  <c:v>2018</c:v>
                </c:pt>
              </c:numCache>
            </c:numRef>
          </c:cat>
          <c:val>
            <c:numRef>
              <c:f>Foaie1!$D$2:$D$6</c:f>
              <c:numCache>
                <c:formatCode>General</c:formatCode>
                <c:ptCount val="5"/>
              </c:numCache>
            </c:numRef>
          </c:val>
          <c:smooth val="0"/>
          <c:extLst xmlns:c16r2="http://schemas.microsoft.com/office/drawing/2015/06/chart">
            <c:ext xmlns:c16="http://schemas.microsoft.com/office/drawing/2014/chart" uri="{C3380CC4-5D6E-409C-BE32-E72D297353CC}">
              <c16:uniqueId val="{00000002-D334-425C-BEC8-E529219CE84D}"/>
            </c:ext>
          </c:extLst>
        </c:ser>
        <c:dLbls>
          <c:showLegendKey val="0"/>
          <c:showVal val="0"/>
          <c:showCatName val="0"/>
          <c:showSerName val="0"/>
          <c:showPercent val="0"/>
          <c:showBubbleSize val="0"/>
        </c:dLbls>
        <c:smooth val="0"/>
        <c:axId val="-243177392"/>
        <c:axId val="-243173040"/>
      </c:lineChart>
      <c:catAx>
        <c:axId val="-24317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73040"/>
        <c:crosses val="autoZero"/>
        <c:auto val="1"/>
        <c:lblAlgn val="ctr"/>
        <c:lblOffset val="100"/>
        <c:noMultiLvlLbl val="0"/>
      </c:catAx>
      <c:valAx>
        <c:axId val="-24317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77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5"/>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12571798330902E-2"/>
          <c:y val="2.7785495971103086E-3"/>
          <c:w val="0.96901561362448008"/>
          <c:h val="0.93887190886357319"/>
        </c:manualLayout>
      </c:layout>
      <c:pie3DChart>
        <c:varyColors val="1"/>
        <c:ser>
          <c:idx val="0"/>
          <c:order val="0"/>
          <c:tx>
            <c:strRef>
              <c:f>Foaie1!$B$1</c:f>
              <c:strCache>
                <c:ptCount val="1"/>
                <c:pt idx="0">
                  <c:v>Vânzări</c:v>
                </c:pt>
              </c:strCache>
            </c:strRef>
          </c:tx>
          <c:explosion val="23"/>
          <c:dPt>
            <c:idx val="0"/>
            <c:bubble3D val="0"/>
            <c:spPr>
              <a:solidFill>
                <a:srgbClr val="4BB0B5"/>
              </a:solidFill>
              <a:ln w="25400">
                <a:solidFill>
                  <a:schemeClr val="lt1"/>
                </a:solidFill>
              </a:ln>
              <a:effectLst/>
              <a:scene3d>
                <a:camera prst="orthographicFront"/>
                <a:lightRig rig="threePt" dir="t"/>
              </a:scene3d>
              <a:sp3d contourW="25400">
                <a:bevelT w="165100" prst="coolSlant"/>
                <a:contourClr>
                  <a:schemeClr val="lt1"/>
                </a:contourClr>
              </a:sp3d>
            </c:spPr>
            <c:extLst xmlns:c16r2="http://schemas.microsoft.com/office/drawing/2015/06/chart">
              <c:ext xmlns:c16="http://schemas.microsoft.com/office/drawing/2014/chart" uri="{C3380CC4-5D6E-409C-BE32-E72D297353CC}">
                <c16:uniqueId val="{00000001-2437-400C-990F-D7F1F5B1965B}"/>
              </c:ext>
            </c:extLst>
          </c:dPt>
          <c:dPt>
            <c:idx val="1"/>
            <c:bubble3D val="0"/>
            <c:spPr>
              <a:solidFill>
                <a:srgbClr val="00B0F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437-400C-990F-D7F1F5B1965B}"/>
              </c:ext>
            </c:extLst>
          </c:dPt>
          <c:dPt>
            <c:idx val="2"/>
            <c:bubble3D val="0"/>
            <c:spPr>
              <a:solidFill>
                <a:schemeClr val="accent3">
                  <a:lumMod val="40000"/>
                  <a:lumOff val="60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437-400C-990F-D7F1F5B1965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2437-400C-990F-D7F1F5B1965B}"/>
              </c:ext>
            </c:extLst>
          </c:dPt>
          <c:cat>
            <c:strRef>
              <c:f>Foaie1!$A$2:$A$5</c:f>
              <c:strCache>
                <c:ptCount val="3"/>
                <c:pt idx="0">
                  <c:v>trenuri</c:v>
                </c:pt>
                <c:pt idx="1">
                  <c:v>stații</c:v>
                </c:pt>
                <c:pt idx="2">
                  <c:v>puncte de salubrizare</c:v>
                </c:pt>
              </c:strCache>
            </c:strRef>
          </c:cat>
          <c:val>
            <c:numRef>
              <c:f>Foaie1!$B$2:$B$5</c:f>
              <c:numCache>
                <c:formatCode>General</c:formatCode>
                <c:ptCount val="4"/>
                <c:pt idx="0">
                  <c:v>236</c:v>
                </c:pt>
                <c:pt idx="1">
                  <c:v>84</c:v>
                </c:pt>
                <c:pt idx="2">
                  <c:v>7</c:v>
                </c:pt>
              </c:numCache>
            </c:numRef>
          </c:val>
          <c:extLst xmlns:c16r2="http://schemas.microsoft.com/office/drawing/2015/06/chart">
            <c:ext xmlns:c16="http://schemas.microsoft.com/office/drawing/2014/chart" uri="{C3380CC4-5D6E-409C-BE32-E72D297353CC}">
              <c16:uniqueId val="{00000008-2437-400C-990F-D7F1F5B1965B}"/>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44065121412938E-2"/>
          <c:y val="5.5265504373207465E-2"/>
          <c:w val="0.93591557147141746"/>
          <c:h val="0.8688855751472766"/>
        </c:manualLayout>
      </c:layout>
      <c:lineChart>
        <c:grouping val="standard"/>
        <c:varyColors val="0"/>
        <c:ser>
          <c:idx val="0"/>
          <c:order val="0"/>
          <c:tx>
            <c:strRef>
              <c:f>Foaie1!$B$1</c:f>
              <c:strCache>
                <c:ptCount val="1"/>
                <c:pt idx="0">
                  <c:v>Serie 1</c:v>
                </c:pt>
              </c:strCache>
            </c:strRef>
          </c:tx>
          <c:spPr>
            <a:ln w="28575" cap="rnd">
              <a:solidFill>
                <a:schemeClr val="accent1"/>
              </a:solidFill>
              <a:round/>
            </a:ln>
            <a:effectLst/>
          </c:spPr>
          <c:marker>
            <c:symbol val="none"/>
          </c:marker>
          <c:cat>
            <c:numRef>
              <c:f>Foaie1!$A$2:$A$7</c:f>
              <c:numCache>
                <c:formatCode>General</c:formatCode>
                <c:ptCount val="6"/>
                <c:pt idx="0">
                  <c:v>2014</c:v>
                </c:pt>
                <c:pt idx="1">
                  <c:v>2015</c:v>
                </c:pt>
                <c:pt idx="2">
                  <c:v>2016</c:v>
                </c:pt>
                <c:pt idx="3">
                  <c:v>2017</c:v>
                </c:pt>
                <c:pt idx="4">
                  <c:v>2018</c:v>
                </c:pt>
              </c:numCache>
            </c:numRef>
          </c:cat>
          <c:val>
            <c:numRef>
              <c:f>Foaie1!$B$2:$B$7</c:f>
              <c:numCache>
                <c:formatCode>General</c:formatCode>
                <c:ptCount val="6"/>
                <c:pt idx="0">
                  <c:v>2</c:v>
                </c:pt>
                <c:pt idx="1">
                  <c:v>6</c:v>
                </c:pt>
                <c:pt idx="2">
                  <c:v>1</c:v>
                </c:pt>
                <c:pt idx="3">
                  <c:v>6</c:v>
                </c:pt>
                <c:pt idx="4">
                  <c:v>43</c:v>
                </c:pt>
              </c:numCache>
            </c:numRef>
          </c:val>
          <c:smooth val="0"/>
          <c:extLst xmlns:c16r2="http://schemas.microsoft.com/office/drawing/2015/06/chart">
            <c:ext xmlns:c16="http://schemas.microsoft.com/office/drawing/2014/chart" uri="{C3380CC4-5D6E-409C-BE32-E72D297353CC}">
              <c16:uniqueId val="{00000000-6E83-4EF7-8E7E-CB655AA2943A}"/>
            </c:ext>
          </c:extLst>
        </c:ser>
        <c:dLbls>
          <c:showLegendKey val="0"/>
          <c:showVal val="0"/>
          <c:showCatName val="0"/>
          <c:showSerName val="0"/>
          <c:showPercent val="0"/>
          <c:showBubbleSize val="0"/>
        </c:dLbls>
        <c:smooth val="0"/>
        <c:axId val="-243164336"/>
        <c:axId val="-243171408"/>
      </c:lineChart>
      <c:catAx>
        <c:axId val="-24316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71408"/>
        <c:crosses val="autoZero"/>
        <c:auto val="1"/>
        <c:lblAlgn val="ctr"/>
        <c:lblOffset val="100"/>
        <c:noMultiLvlLbl val="0"/>
      </c:catAx>
      <c:valAx>
        <c:axId val="-243171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64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o-R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25071225071226E-3"/>
          <c:y val="2.4250440917107582E-2"/>
          <c:w val="0.96866096866096862"/>
          <c:h val="0.85003697454484861"/>
        </c:manualLayout>
      </c:layout>
      <c:barChart>
        <c:barDir val="col"/>
        <c:grouping val="clustered"/>
        <c:varyColors val="0"/>
        <c:ser>
          <c:idx val="0"/>
          <c:order val="0"/>
          <c:tx>
            <c:strRef>
              <c:f>Foaie1!$B$1</c:f>
              <c:strCache>
                <c:ptCount val="1"/>
                <c:pt idx="0">
                  <c:v>2014</c:v>
                </c:pt>
              </c:strCache>
            </c:strRef>
          </c:tx>
          <c:spPr>
            <a:gradFill flip="none" rotWithShape="1">
              <a:gsLst>
                <a:gs pos="0">
                  <a:schemeClr val="accent5">
                    <a:lumMod val="67000"/>
                  </a:schemeClr>
                </a:gs>
                <a:gs pos="0">
                  <a:schemeClr val="accent5">
                    <a:lumMod val="97000"/>
                    <a:lumOff val="3000"/>
                  </a:schemeClr>
                </a:gs>
                <a:gs pos="72000">
                  <a:schemeClr val="accent5">
                    <a:lumMod val="40000"/>
                    <a:lumOff val="60000"/>
                  </a:schemeClr>
                </a:gs>
              </a:gsLst>
              <a:lin ang="0" scaled="0"/>
              <a:tileRect/>
            </a:gradFill>
            <a:ln w="9525" cap="rnd">
              <a:solidFill>
                <a:schemeClr val="accent1"/>
              </a:solidFill>
              <a:prstDash val="sysDot"/>
              <a:bevel/>
            </a:ln>
            <a:effectLst>
              <a:softEdge rad="25400"/>
            </a:effectLst>
            <a:scene3d>
              <a:camera prst="orthographicFront"/>
              <a:lightRig rig="chilly" dir="t"/>
            </a:scene3d>
            <a:sp3d prstMaterial="metal">
              <a:bevelB/>
            </a:sp3d>
          </c:spPr>
          <c:invertIfNegative val="0"/>
          <c:dLbls>
            <c:dLbl>
              <c:idx val="0"/>
              <c:layout>
                <c:manualLayout>
                  <c:x val="-9.971509971509971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F1F-42E8-A9CA-264EC9D44E8E}"/>
                </c:ext>
                <c:ext xmlns:c15="http://schemas.microsoft.com/office/drawing/2012/chart" uri="{CE6537A1-D6FC-4f65-9D91-7224C49458BB}"/>
              </c:extLst>
            </c:dLbl>
            <c:dLbl>
              <c:idx val="2"/>
              <c:layout>
                <c:manualLayout>
                  <c:x val="0"/>
                  <c:y val="-1.10229276895943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F1F-42E8-A9CA-264EC9D44E8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Foaie1!$A$2:$A$8</c:f>
              <c:numCache>
                <c:formatCode>General</c:formatCode>
                <c:ptCount val="7"/>
                <c:pt idx="0">
                  <c:v>1</c:v>
                </c:pt>
                <c:pt idx="1">
                  <c:v>2</c:v>
                </c:pt>
                <c:pt idx="2">
                  <c:v>3</c:v>
                </c:pt>
                <c:pt idx="3">
                  <c:v>4</c:v>
                </c:pt>
                <c:pt idx="4">
                  <c:v>5</c:v>
                </c:pt>
                <c:pt idx="5">
                  <c:v>6</c:v>
                </c:pt>
              </c:numCache>
            </c:numRef>
          </c:cat>
          <c:val>
            <c:numRef>
              <c:f>Foaie1!$B$2:$B$8</c:f>
              <c:numCache>
                <c:formatCode>General</c:formatCode>
                <c:ptCount val="7"/>
                <c:pt idx="0">
                  <c:v>2545</c:v>
                </c:pt>
                <c:pt idx="1">
                  <c:v>813</c:v>
                </c:pt>
                <c:pt idx="2">
                  <c:v>201</c:v>
                </c:pt>
              </c:numCache>
            </c:numRef>
          </c:val>
          <c:extLst xmlns:c16r2="http://schemas.microsoft.com/office/drawing/2015/06/chart">
            <c:ext xmlns:c16="http://schemas.microsoft.com/office/drawing/2014/chart" uri="{C3380CC4-5D6E-409C-BE32-E72D297353CC}">
              <c16:uniqueId val="{00000002-CF1F-42E8-A9CA-264EC9D44E8E}"/>
            </c:ext>
          </c:extLst>
        </c:ser>
        <c:ser>
          <c:idx val="1"/>
          <c:order val="1"/>
          <c:tx>
            <c:strRef>
              <c:f>Foaie1!$C$1</c:f>
              <c:strCache>
                <c:ptCount val="1"/>
                <c:pt idx="0">
                  <c:v>2015</c:v>
                </c:pt>
              </c:strCache>
            </c:strRef>
          </c:tx>
          <c:spPr>
            <a:gradFill flip="none" rotWithShape="1">
              <a:gsLst>
                <a:gs pos="0">
                  <a:schemeClr val="accent2">
                    <a:lumMod val="40000"/>
                    <a:lumOff val="60000"/>
                  </a:schemeClr>
                </a:gs>
                <a:gs pos="0">
                  <a:schemeClr val="accent2">
                    <a:lumMod val="95000"/>
                    <a:lumOff val="5000"/>
                  </a:schemeClr>
                </a:gs>
                <a:gs pos="13000">
                  <a:schemeClr val="accent2">
                    <a:lumMod val="60000"/>
                  </a:schemeClr>
                </a:gs>
              </a:gsLst>
              <a:path path="circle">
                <a:fillToRect l="100000" b="100000"/>
              </a:path>
              <a:tileRect t="-100000" r="-100000"/>
            </a:gradFill>
            <a:ln>
              <a:noFill/>
            </a:ln>
            <a:effectLst/>
          </c:spPr>
          <c:invertIfNegative val="0"/>
          <c:dLbls>
            <c:dLbl>
              <c:idx val="0"/>
              <c:layout>
                <c:manualLayout>
                  <c:x val="-1.4245014245014311E-3"/>
                  <c:y val="-6.613756613756613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F1F-42E8-A9CA-264EC9D44E8E}"/>
                </c:ext>
                <c:ext xmlns:c15="http://schemas.microsoft.com/office/drawing/2012/chart" uri="{CE6537A1-D6FC-4f65-9D91-7224C49458BB}"/>
              </c:extLst>
            </c:dLbl>
            <c:dLbl>
              <c:idx val="1"/>
              <c:layout>
                <c:manualLayout>
                  <c:x val="4.273504273504247E-3"/>
                  <c:y val="2.204585537918871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F1F-42E8-A9CA-264EC9D44E8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o-R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Foaie1!$A$2:$A$8</c:f>
              <c:numCache>
                <c:formatCode>General</c:formatCode>
                <c:ptCount val="7"/>
                <c:pt idx="0">
                  <c:v>1</c:v>
                </c:pt>
                <c:pt idx="1">
                  <c:v>2</c:v>
                </c:pt>
                <c:pt idx="2">
                  <c:v>3</c:v>
                </c:pt>
                <c:pt idx="3">
                  <c:v>4</c:v>
                </c:pt>
                <c:pt idx="4">
                  <c:v>5</c:v>
                </c:pt>
                <c:pt idx="5">
                  <c:v>6</c:v>
                </c:pt>
              </c:numCache>
            </c:numRef>
          </c:cat>
          <c:val>
            <c:numRef>
              <c:f>Foaie1!$C$2:$C$8</c:f>
              <c:numCache>
                <c:formatCode>General</c:formatCode>
                <c:ptCount val="7"/>
                <c:pt idx="0">
                  <c:v>3223</c:v>
                </c:pt>
                <c:pt idx="1">
                  <c:v>508</c:v>
                </c:pt>
                <c:pt idx="2">
                  <c:v>171</c:v>
                </c:pt>
                <c:pt idx="3">
                  <c:v>1</c:v>
                </c:pt>
              </c:numCache>
            </c:numRef>
          </c:val>
          <c:extLst xmlns:c16r2="http://schemas.microsoft.com/office/drawing/2015/06/chart">
            <c:ext xmlns:c16="http://schemas.microsoft.com/office/drawing/2014/chart" uri="{C3380CC4-5D6E-409C-BE32-E72D297353CC}">
              <c16:uniqueId val="{00000005-CF1F-42E8-A9CA-264EC9D44E8E}"/>
            </c:ext>
          </c:extLst>
        </c:ser>
        <c:ser>
          <c:idx val="2"/>
          <c:order val="2"/>
          <c:tx>
            <c:strRef>
              <c:f>Foaie1!$D$1</c:f>
              <c:strCache>
                <c:ptCount val="1"/>
                <c:pt idx="0">
                  <c:v>2016</c:v>
                </c:pt>
              </c:strCache>
            </c:strRef>
          </c:tx>
          <c:spPr>
            <a:gradFill flip="none" rotWithShape="1">
              <a:gsLst>
                <a:gs pos="0">
                  <a:schemeClr val="accent3">
                    <a:lumMod val="67000"/>
                  </a:schemeClr>
                </a:gs>
                <a:gs pos="54500">
                  <a:srgbClr val="2DD0D9"/>
                </a:gs>
                <a:gs pos="100000">
                  <a:srgbClr val="2DD0D9"/>
                </a:gs>
                <a:gs pos="27000">
                  <a:schemeClr val="accent3">
                    <a:lumMod val="97000"/>
                    <a:lumOff val="3000"/>
                  </a:schemeClr>
                </a:gs>
              </a:gsLst>
              <a:lin ang="0" scaled="1"/>
              <a:tileRect/>
            </a:gradFill>
            <a:ln>
              <a:noFill/>
            </a:ln>
            <a:effectLst/>
          </c:spPr>
          <c:invertIfNegative val="0"/>
          <c:cat>
            <c:numRef>
              <c:f>Foaie1!$A$2:$A$8</c:f>
              <c:numCache>
                <c:formatCode>General</c:formatCode>
                <c:ptCount val="7"/>
                <c:pt idx="0">
                  <c:v>1</c:v>
                </c:pt>
                <c:pt idx="1">
                  <c:v>2</c:v>
                </c:pt>
                <c:pt idx="2">
                  <c:v>3</c:v>
                </c:pt>
                <c:pt idx="3">
                  <c:v>4</c:v>
                </c:pt>
                <c:pt idx="4">
                  <c:v>5</c:v>
                </c:pt>
                <c:pt idx="5">
                  <c:v>6</c:v>
                </c:pt>
              </c:numCache>
            </c:numRef>
          </c:cat>
          <c:val>
            <c:numRef>
              <c:f>Foaie1!$D$2:$D$8</c:f>
              <c:numCache>
                <c:formatCode>General</c:formatCode>
                <c:ptCount val="7"/>
                <c:pt idx="0">
                  <c:v>2962</c:v>
                </c:pt>
                <c:pt idx="1">
                  <c:v>514</c:v>
                </c:pt>
                <c:pt idx="2">
                  <c:v>142</c:v>
                </c:pt>
                <c:pt idx="3">
                  <c:v>1.5</c:v>
                </c:pt>
                <c:pt idx="5">
                  <c:v>1</c:v>
                </c:pt>
              </c:numCache>
            </c:numRef>
          </c:val>
          <c:extLst xmlns:c16r2="http://schemas.microsoft.com/office/drawing/2015/06/chart">
            <c:ext xmlns:c16="http://schemas.microsoft.com/office/drawing/2014/chart" uri="{C3380CC4-5D6E-409C-BE32-E72D297353CC}">
              <c16:uniqueId val="{00000006-CF1F-42E8-A9CA-264EC9D44E8E}"/>
            </c:ext>
          </c:extLst>
        </c:ser>
        <c:ser>
          <c:idx val="3"/>
          <c:order val="3"/>
          <c:tx>
            <c:strRef>
              <c:f>Foaie1!$E$1</c:f>
              <c:strCache>
                <c:ptCount val="1"/>
                <c:pt idx="0">
                  <c:v>2017</c:v>
                </c:pt>
              </c:strCache>
            </c:strRef>
          </c:tx>
          <c:spPr>
            <a:gradFill flip="none" rotWithShape="1">
              <a:gsLst>
                <a:gs pos="0">
                  <a:schemeClr val="accent1">
                    <a:lumMod val="67000"/>
                  </a:schemeClr>
                </a:gs>
                <a:gs pos="100000">
                  <a:schemeClr val="accent1">
                    <a:lumMod val="97000"/>
                    <a:lumOff val="3000"/>
                  </a:schemeClr>
                </a:gs>
                <a:gs pos="56000">
                  <a:schemeClr val="accent1">
                    <a:lumMod val="60000"/>
                    <a:lumOff val="40000"/>
                  </a:schemeClr>
                </a:gs>
              </a:gsLst>
              <a:lin ang="0" scaled="1"/>
              <a:tileRect/>
            </a:gradFill>
            <a:ln>
              <a:noFill/>
            </a:ln>
            <a:effectLst/>
          </c:spPr>
          <c:invertIfNegative val="0"/>
          <c:cat>
            <c:numRef>
              <c:f>Foaie1!$A$2:$A$8</c:f>
              <c:numCache>
                <c:formatCode>General</c:formatCode>
                <c:ptCount val="7"/>
                <c:pt idx="0">
                  <c:v>1</c:v>
                </c:pt>
                <c:pt idx="1">
                  <c:v>2</c:v>
                </c:pt>
                <c:pt idx="2">
                  <c:v>3</c:v>
                </c:pt>
                <c:pt idx="3">
                  <c:v>4</c:v>
                </c:pt>
                <c:pt idx="4">
                  <c:v>5</c:v>
                </c:pt>
                <c:pt idx="5">
                  <c:v>6</c:v>
                </c:pt>
              </c:numCache>
            </c:numRef>
          </c:cat>
          <c:val>
            <c:numRef>
              <c:f>Foaie1!$E$2:$E$8</c:f>
              <c:numCache>
                <c:formatCode>General</c:formatCode>
                <c:ptCount val="7"/>
                <c:pt idx="0">
                  <c:v>3031</c:v>
                </c:pt>
                <c:pt idx="1">
                  <c:v>452</c:v>
                </c:pt>
                <c:pt idx="2">
                  <c:v>172</c:v>
                </c:pt>
                <c:pt idx="3">
                  <c:v>1</c:v>
                </c:pt>
                <c:pt idx="4">
                  <c:v>4</c:v>
                </c:pt>
                <c:pt idx="5">
                  <c:v>3</c:v>
                </c:pt>
              </c:numCache>
            </c:numRef>
          </c:val>
          <c:extLst xmlns:c16r2="http://schemas.microsoft.com/office/drawing/2015/06/chart">
            <c:ext xmlns:c16="http://schemas.microsoft.com/office/drawing/2014/chart" uri="{C3380CC4-5D6E-409C-BE32-E72D297353CC}">
              <c16:uniqueId val="{00000007-CF1F-42E8-A9CA-264EC9D44E8E}"/>
            </c:ext>
          </c:extLst>
        </c:ser>
        <c:dLbls>
          <c:showLegendKey val="0"/>
          <c:showVal val="0"/>
          <c:showCatName val="0"/>
          <c:showSerName val="0"/>
          <c:showPercent val="0"/>
          <c:showBubbleSize val="0"/>
        </c:dLbls>
        <c:gapWidth val="219"/>
        <c:overlap val="-27"/>
        <c:axId val="-243163792"/>
        <c:axId val="-243169232"/>
      </c:barChart>
      <c:catAx>
        <c:axId val="-24316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69232"/>
        <c:crosses val="autoZero"/>
        <c:auto val="1"/>
        <c:lblAlgn val="ctr"/>
        <c:lblOffset val="100"/>
        <c:noMultiLvlLbl val="0"/>
      </c:catAx>
      <c:valAx>
        <c:axId val="-243169232"/>
        <c:scaling>
          <c:logBase val="2"/>
          <c:orientation val="minMax"/>
        </c:scaling>
        <c:delete val="0"/>
        <c:axPos val="l"/>
        <c:majorGridlines>
          <c:spPr>
            <a:ln w="9525" cap="flat" cmpd="sng" algn="ctr">
              <a:noFill/>
              <a:round/>
            </a:ln>
            <a:effectLst/>
          </c:spPr>
        </c:majorGridlines>
        <c:minorGridlines>
          <c:spPr>
            <a:ln w="9525" cap="flat" cmpd="sng" algn="ctr">
              <a:noFill/>
              <a:round/>
            </a:ln>
            <a:effectLst/>
          </c:spPr>
        </c:min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o-RO"/>
          </a:p>
        </c:txPr>
        <c:crossAx val="-243163792"/>
        <c:crosses val="autoZero"/>
        <c:crossBetween val="between"/>
        <c:minorUnit val="20"/>
      </c:valAx>
      <c:spPr>
        <a:noFill/>
        <a:ln>
          <a:noFill/>
        </a:ln>
        <a:effectLst/>
      </c:spPr>
    </c:plotArea>
    <c:legend>
      <c:legendPos val="b"/>
      <c:layout>
        <c:manualLayout>
          <c:xMode val="edge"/>
          <c:yMode val="edge"/>
          <c:x val="0.85581219014289878"/>
          <c:y val="6.7168653098690537E-2"/>
          <c:w val="0.12392590349283265"/>
          <c:h val="0.198354739469041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alpha val="99000"/>
                </a:schemeClr>
              </a:solidFill>
              <a:latin typeface="+mn-lt"/>
              <a:ea typeface="+mn-ea"/>
              <a:cs typeface="+mn-cs"/>
            </a:defRPr>
          </a:pPr>
          <a:endParaRPr lang="ro-RO"/>
        </a:p>
      </c:txPr>
    </c:legend>
    <c:plotVisOnly val="1"/>
    <c:dispBlanksAs val="gap"/>
    <c:showDLblsOverMax val="0"/>
  </c:chart>
  <c:spPr>
    <a:noFill/>
    <a:ln>
      <a:noFill/>
    </a:ln>
    <a:effectLst/>
  </c:spPr>
  <c:txPr>
    <a:bodyPr/>
    <a:lstStyle/>
    <a:p>
      <a:pPr>
        <a:defRPr/>
      </a:pPr>
      <a:endParaRPr lang="ro-RO"/>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0.70924</cdr:x>
      <cdr:y>0.18271</cdr:y>
    </cdr:from>
    <cdr:to>
      <cdr:x>0.8564</cdr:x>
      <cdr:y>0.25394</cdr:y>
    </cdr:to>
    <cdr:sp macro="" textlink="">
      <cdr:nvSpPr>
        <cdr:cNvPr id="2" name="CasetăText 1"/>
        <cdr:cNvSpPr txBox="1"/>
      </cdr:nvSpPr>
      <cdr:spPr>
        <a:xfrm xmlns:a="http://schemas.openxmlformats.org/drawingml/2006/main">
          <a:off x="5229428" y="778059"/>
          <a:ext cx="1085059" cy="3032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400" b="1" dirty="0">
              <a:latin typeface="Arial" panose="020B0604020202020204" pitchFamily="34" charset="0"/>
              <a:cs typeface="Arial" panose="020B0604020202020204" pitchFamily="34" charset="0"/>
            </a:rPr>
            <a:t>6521,8 km</a:t>
          </a:r>
        </a:p>
      </cdr:txBody>
    </cdr:sp>
  </cdr:relSizeAnchor>
  <cdr:relSizeAnchor xmlns:cdr="http://schemas.openxmlformats.org/drawingml/2006/chartDrawing">
    <cdr:from>
      <cdr:x>0.17786</cdr:x>
      <cdr:y>0.49327</cdr:y>
    </cdr:from>
    <cdr:to>
      <cdr:x>0.31735</cdr:x>
      <cdr:y>0.56251</cdr:y>
    </cdr:to>
    <cdr:sp macro="" textlink="">
      <cdr:nvSpPr>
        <cdr:cNvPr id="3" name="CasetăText 2"/>
        <cdr:cNvSpPr txBox="1"/>
      </cdr:nvSpPr>
      <cdr:spPr>
        <a:xfrm xmlns:a="http://schemas.openxmlformats.org/drawingml/2006/main">
          <a:off x="1311403" y="2100492"/>
          <a:ext cx="1028492" cy="2948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400" b="1" dirty="0">
              <a:latin typeface="Arial" panose="020B0604020202020204" pitchFamily="34" charset="0"/>
              <a:cs typeface="Arial" panose="020B0604020202020204" pitchFamily="34" charset="0"/>
            </a:rPr>
            <a:t>354,8 km</a:t>
          </a:r>
        </a:p>
      </cdr:txBody>
    </cdr:sp>
  </cdr:relSizeAnchor>
  <cdr:relSizeAnchor xmlns:cdr="http://schemas.openxmlformats.org/drawingml/2006/chartDrawing">
    <cdr:from>
      <cdr:x>0.27233</cdr:x>
      <cdr:y>0.10211</cdr:y>
    </cdr:from>
    <cdr:to>
      <cdr:x>0.40296</cdr:x>
      <cdr:y>0.17083</cdr:y>
    </cdr:to>
    <cdr:sp macro="" textlink="">
      <cdr:nvSpPr>
        <cdr:cNvPr id="4" name="CasetăText 3"/>
        <cdr:cNvSpPr txBox="1"/>
      </cdr:nvSpPr>
      <cdr:spPr>
        <a:xfrm xmlns:a="http://schemas.openxmlformats.org/drawingml/2006/main">
          <a:off x="2007992" y="434828"/>
          <a:ext cx="963168" cy="2926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400" b="1" dirty="0">
              <a:latin typeface="Arial" panose="020B0604020202020204" pitchFamily="34" charset="0"/>
              <a:cs typeface="Arial" panose="020B0604020202020204" pitchFamily="34" charset="0"/>
            </a:rPr>
            <a:t>139,6 km</a:t>
          </a:r>
        </a:p>
      </cdr:txBody>
    </cdr:sp>
  </cdr:relSizeAnchor>
  <cdr:relSizeAnchor xmlns:cdr="http://schemas.openxmlformats.org/drawingml/2006/chartDrawing">
    <cdr:from>
      <cdr:x>0.44103</cdr:x>
      <cdr:y>0.8358</cdr:y>
    </cdr:from>
    <cdr:to>
      <cdr:x>0.84469</cdr:x>
      <cdr:y>1</cdr:y>
    </cdr:to>
    <cdr:sp macro="" textlink="">
      <cdr:nvSpPr>
        <cdr:cNvPr id="5" name="CasetăText 4"/>
        <cdr:cNvSpPr txBox="1"/>
      </cdr:nvSpPr>
      <cdr:spPr>
        <a:xfrm xmlns:a="http://schemas.openxmlformats.org/drawingml/2006/main">
          <a:off x="3251860" y="4258321"/>
          <a:ext cx="2976282" cy="699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o-RO"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0.40021</cdr:x>
      <cdr:y>0.50622</cdr:y>
    </cdr:from>
    <cdr:to>
      <cdr:x>0.73343</cdr:x>
      <cdr:y>0.61541</cdr:y>
    </cdr:to>
    <cdr:sp macro="" textlink="">
      <cdr:nvSpPr>
        <cdr:cNvPr id="2" name="CasetăText 1"/>
        <cdr:cNvSpPr txBox="1"/>
      </cdr:nvSpPr>
      <cdr:spPr>
        <a:xfrm xmlns:a="http://schemas.openxmlformats.org/drawingml/2006/main">
          <a:off x="3608832" y="2313790"/>
          <a:ext cx="3004793" cy="499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2800" dirty="0" err="1">
              <a:latin typeface="Arial" panose="020B0604020202020204" pitchFamily="34" charset="0"/>
              <a:cs typeface="Arial" panose="020B0604020202020204" pitchFamily="34" charset="0"/>
            </a:rPr>
            <a:t>verification</a:t>
          </a:r>
          <a:r>
            <a:rPr lang="ro-RO" sz="2800" dirty="0">
              <a:latin typeface="Arial" panose="020B0604020202020204" pitchFamily="34" charset="0"/>
              <a:cs typeface="Arial" panose="020B0604020202020204" pitchFamily="34" charset="0"/>
            </a:rPr>
            <a:t> </a:t>
          </a:r>
          <a:r>
            <a:rPr lang="ro-RO" sz="2800" dirty="0" err="1">
              <a:latin typeface="Arial" panose="020B0604020202020204" pitchFamily="34" charset="0"/>
              <a:cs typeface="Arial" panose="020B0604020202020204" pitchFamily="34" charset="0"/>
            </a:rPr>
            <a:t>trains</a:t>
          </a:r>
          <a:endParaRPr lang="ro-RO"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cdr:y>
    </cdr:from>
    <cdr:to>
      <cdr:x>0.42356</cdr:x>
      <cdr:y>0.08637</cdr:y>
    </cdr:to>
    <cdr:sp macro="" textlink="">
      <cdr:nvSpPr>
        <cdr:cNvPr id="3" name="CasetăText 2"/>
        <cdr:cNvSpPr txBox="1"/>
      </cdr:nvSpPr>
      <cdr:spPr>
        <a:xfrm xmlns:a="http://schemas.openxmlformats.org/drawingml/2006/main">
          <a:off x="-2483454" y="-1341120"/>
          <a:ext cx="3819430" cy="3947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2400" dirty="0" err="1">
              <a:latin typeface="Arial" panose="020B0604020202020204" pitchFamily="34" charset="0"/>
              <a:cs typeface="Arial" panose="020B0604020202020204" pitchFamily="34" charset="0"/>
            </a:rPr>
            <a:t>verification</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stations</a:t>
          </a:r>
          <a:endParaRPr lang="ro-RO" sz="2400"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0.17735</cdr:x>
      <cdr:y>0.88489</cdr:y>
    </cdr:from>
    <cdr:to>
      <cdr:x>0.27636</cdr:x>
      <cdr:y>0.96052</cdr:y>
    </cdr:to>
    <cdr:pic>
      <cdr:nvPicPr>
        <cdr:cNvPr id="2" name="Imagine 1">
          <a:extLst xmlns:a="http://schemas.openxmlformats.org/drawingml/2006/main">
            <a:ext uri="{FF2B5EF4-FFF2-40B4-BE49-F238E27FC236}">
              <a16:creationId xmlns:a16="http://schemas.microsoft.com/office/drawing/2014/main" xmlns="" id="{947DFC06-E395-43DA-8996-41E4379C052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17902" y="5097604"/>
          <a:ext cx="791553" cy="435683"/>
        </a:xfrm>
        <a:prstGeom xmlns:a="http://schemas.openxmlformats.org/drawingml/2006/main" prst="rect">
          <a:avLst/>
        </a:prstGeom>
      </cdr:spPr>
    </cdr:pic>
  </cdr:relSizeAnchor>
  <cdr:relSizeAnchor xmlns:cdr="http://schemas.openxmlformats.org/drawingml/2006/chartDrawing">
    <cdr:from>
      <cdr:x>0.31916</cdr:x>
      <cdr:y>0.89563</cdr:y>
    </cdr:from>
    <cdr:to>
      <cdr:x>0.41008</cdr:x>
      <cdr:y>0.96455</cdr:y>
    </cdr:to>
    <cdr:pic>
      <cdr:nvPicPr>
        <cdr:cNvPr id="4" name="Imagine 3">
          <a:extLst xmlns:a="http://schemas.openxmlformats.org/drawingml/2006/main">
            <a:ext uri="{FF2B5EF4-FFF2-40B4-BE49-F238E27FC236}">
              <a16:creationId xmlns:a16="http://schemas.microsoft.com/office/drawing/2014/main" xmlns="" id="{99D8ECE2-4B32-4962-A938-895416346FF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551666" y="5159474"/>
          <a:ext cx="726934" cy="397028"/>
        </a:xfrm>
        <a:prstGeom xmlns:a="http://schemas.openxmlformats.org/drawingml/2006/main" prst="rect">
          <a:avLst/>
        </a:prstGeom>
      </cdr:spPr>
    </cdr:pic>
  </cdr:relSizeAnchor>
  <cdr:relSizeAnchor xmlns:cdr="http://schemas.openxmlformats.org/drawingml/2006/chartDrawing">
    <cdr:from>
      <cdr:x>0.45583</cdr:x>
      <cdr:y>0.89196</cdr:y>
    </cdr:from>
    <cdr:to>
      <cdr:x>0.54616</cdr:x>
      <cdr:y>0.96708</cdr:y>
    </cdr:to>
    <cdr:pic>
      <cdr:nvPicPr>
        <cdr:cNvPr id="5" name="Imagine 4">
          <a:extLst xmlns:a="http://schemas.openxmlformats.org/drawingml/2006/main">
            <a:ext uri="{FF2B5EF4-FFF2-40B4-BE49-F238E27FC236}">
              <a16:creationId xmlns:a16="http://schemas.microsoft.com/office/drawing/2014/main" xmlns="" id="{12C4270A-17AC-4CE1-99EF-F3153A0ACE8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3644361" y="5138332"/>
          <a:ext cx="722158" cy="432745"/>
        </a:xfrm>
        <a:prstGeom xmlns:a="http://schemas.openxmlformats.org/drawingml/2006/main" prst="rect">
          <a:avLst/>
        </a:prstGeom>
      </cdr:spPr>
    </cdr:pic>
  </cdr:relSizeAnchor>
  <cdr:relSizeAnchor xmlns:cdr="http://schemas.openxmlformats.org/drawingml/2006/chartDrawing">
    <cdr:from>
      <cdr:x>0.74453</cdr:x>
      <cdr:y>0.88945</cdr:y>
    </cdr:from>
    <cdr:to>
      <cdr:x>0.90452</cdr:x>
      <cdr:y>0.95444</cdr:y>
    </cdr:to>
    <cdr:pic>
      <cdr:nvPicPr>
        <cdr:cNvPr id="6" name="Imagine 5">
          <a:extLst xmlns:a="http://schemas.openxmlformats.org/drawingml/2006/main">
            <a:ext uri="{FF2B5EF4-FFF2-40B4-BE49-F238E27FC236}">
              <a16:creationId xmlns:a16="http://schemas.microsoft.com/office/drawing/2014/main" xmlns="" id="{1E0381EB-0DB3-4098-BBB3-F40252CCA5C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5952475" y="5123872"/>
          <a:ext cx="1279147" cy="374390"/>
        </a:xfrm>
        <a:prstGeom xmlns:a="http://schemas.openxmlformats.org/drawingml/2006/main" prst="rect">
          <a:avLst/>
        </a:prstGeom>
      </cdr:spPr>
    </cdr:pic>
  </cdr:relSizeAnchor>
  <cdr:relSizeAnchor xmlns:cdr="http://schemas.openxmlformats.org/drawingml/2006/chartDrawing">
    <cdr:from>
      <cdr:x>0.62568</cdr:x>
      <cdr:y>0.88783</cdr:y>
    </cdr:from>
    <cdr:to>
      <cdr:x>0.68646</cdr:x>
      <cdr:y>0.95486</cdr:y>
    </cdr:to>
    <cdr:pic>
      <cdr:nvPicPr>
        <cdr:cNvPr id="7" name="Imagine 6">
          <a:extLst xmlns:a="http://schemas.openxmlformats.org/drawingml/2006/main">
            <a:ext uri="{FF2B5EF4-FFF2-40B4-BE49-F238E27FC236}">
              <a16:creationId xmlns:a16="http://schemas.microsoft.com/office/drawing/2014/main" xmlns="" id="{A6A530CF-61DF-47B3-AB51-925B84B525A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578159" y="5114540"/>
          <a:ext cx="541878" cy="386141"/>
        </a:xfrm>
        <a:prstGeom xmlns:a="http://schemas.openxmlformats.org/drawingml/2006/main" prst="rect">
          <a:avLst/>
        </a:prstGeom>
      </cdr:spPr>
    </cdr:pic>
  </cdr:relSizeAnchor>
  <cdr:relSizeAnchor xmlns:cdr="http://schemas.openxmlformats.org/drawingml/2006/chartDrawing">
    <cdr:from>
      <cdr:x>0.02474</cdr:x>
      <cdr:y>0.87864</cdr:y>
    </cdr:from>
    <cdr:to>
      <cdr:x>0.12653</cdr:x>
      <cdr:y>0.95558</cdr:y>
    </cdr:to>
    <cdr:pic>
      <cdr:nvPicPr>
        <cdr:cNvPr id="8" name="Imagine 7">
          <a:extLst xmlns:a="http://schemas.openxmlformats.org/drawingml/2006/main">
            <a:ext uri="{FF2B5EF4-FFF2-40B4-BE49-F238E27FC236}">
              <a16:creationId xmlns:a16="http://schemas.microsoft.com/office/drawing/2014/main" xmlns="" id="{E8ED6B38-2A70-40C0-886A-7DE299CC6FB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97775" y="5061585"/>
          <a:ext cx="813822" cy="443230"/>
        </a:xfrm>
        <a:prstGeom xmlns:a="http://schemas.openxmlformats.org/drawingml/2006/main" prst="rect">
          <a:avLst/>
        </a:prstGeom>
      </cdr:spPr>
    </cdr:pic>
  </cdr:relSizeAnchor>
  <cdr:relSizeAnchor xmlns:cdr="http://schemas.openxmlformats.org/drawingml/2006/chartDrawing">
    <cdr:from>
      <cdr:x>0.51549</cdr:x>
      <cdr:y>0.1304</cdr:y>
    </cdr:from>
    <cdr:to>
      <cdr:x>0.55477</cdr:x>
      <cdr:y>0.1743</cdr:y>
    </cdr:to>
    <cdr:sp macro="" textlink="">
      <cdr:nvSpPr>
        <cdr:cNvPr id="18" name="CasetăText 17"/>
        <cdr:cNvSpPr txBox="1"/>
      </cdr:nvSpPr>
      <cdr:spPr>
        <a:xfrm xmlns:a="http://schemas.openxmlformats.org/drawingml/2006/main">
          <a:off x="4595796" y="751191"/>
          <a:ext cx="350196" cy="252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o-RO" sz="1100" dirty="0"/>
        </a:p>
      </cdr:txBody>
    </cdr:sp>
  </cdr:relSizeAnchor>
  <cdr:relSizeAnchor xmlns:cdr="http://schemas.openxmlformats.org/drawingml/2006/chartDrawing">
    <cdr:from>
      <cdr:x>0.48821</cdr:x>
      <cdr:y>0.57957</cdr:y>
    </cdr:from>
    <cdr:to>
      <cdr:x>0.52204</cdr:x>
      <cdr:y>0.67582</cdr:y>
    </cdr:to>
    <cdr:sp macro="" textlink="">
      <cdr:nvSpPr>
        <cdr:cNvPr id="26" name="CasetăText 25"/>
        <cdr:cNvSpPr txBox="1"/>
      </cdr:nvSpPr>
      <cdr:spPr>
        <a:xfrm xmlns:a="http://schemas.openxmlformats.org/drawingml/2006/main">
          <a:off x="4352605" y="3338749"/>
          <a:ext cx="301557" cy="554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o-RO" sz="1100" dirty="0"/>
        </a:p>
      </cdr:txBody>
    </cdr:sp>
  </cdr:relSizeAnchor>
  <cdr:relSizeAnchor xmlns:cdr="http://schemas.openxmlformats.org/drawingml/2006/chartDrawing">
    <cdr:from>
      <cdr:x>0.49138</cdr:x>
      <cdr:y>0.7908</cdr:y>
    </cdr:from>
    <cdr:to>
      <cdr:x>0.52758</cdr:x>
      <cdr:y>0.82192</cdr:y>
    </cdr:to>
    <cdr:sp macro="" textlink="">
      <cdr:nvSpPr>
        <cdr:cNvPr id="3" name="CasetăText 2"/>
        <cdr:cNvSpPr txBox="1"/>
      </cdr:nvSpPr>
      <cdr:spPr>
        <a:xfrm xmlns:a="http://schemas.openxmlformats.org/drawingml/2006/main">
          <a:off x="4380835" y="4555564"/>
          <a:ext cx="322729" cy="1792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100" dirty="0"/>
            <a:t>2</a:t>
          </a:r>
        </a:p>
      </cdr:txBody>
    </cdr:sp>
  </cdr:relSizeAnchor>
  <cdr:relSizeAnchor xmlns:cdr="http://schemas.openxmlformats.org/drawingml/2006/chartDrawing">
    <cdr:from>
      <cdr:x>0.65025</cdr:x>
      <cdr:y>0.69276</cdr:y>
    </cdr:from>
    <cdr:to>
      <cdr:x>0.69852</cdr:x>
      <cdr:y>0.72855</cdr:y>
    </cdr:to>
    <cdr:sp macro="" textlink="">
      <cdr:nvSpPr>
        <cdr:cNvPr id="9" name="CasetăText 8"/>
        <cdr:cNvSpPr txBox="1"/>
      </cdr:nvSpPr>
      <cdr:spPr>
        <a:xfrm xmlns:a="http://schemas.openxmlformats.org/drawingml/2006/main">
          <a:off x="5797258" y="3990788"/>
          <a:ext cx="430306" cy="2061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100" dirty="0"/>
            <a:t>20</a:t>
          </a:r>
        </a:p>
      </cdr:txBody>
    </cdr:sp>
  </cdr:relSizeAnchor>
  <cdr:relSizeAnchor xmlns:cdr="http://schemas.openxmlformats.org/drawingml/2006/chartDrawing">
    <cdr:from>
      <cdr:x>0.78499</cdr:x>
      <cdr:y>0.7161</cdr:y>
    </cdr:from>
    <cdr:to>
      <cdr:x>0.8413</cdr:x>
      <cdr:y>0.75034</cdr:y>
    </cdr:to>
    <cdr:sp macro="" textlink="">
      <cdr:nvSpPr>
        <cdr:cNvPr id="10" name="CasetăText 9"/>
        <cdr:cNvSpPr txBox="1"/>
      </cdr:nvSpPr>
      <cdr:spPr>
        <a:xfrm xmlns:a="http://schemas.openxmlformats.org/drawingml/2006/main">
          <a:off x="6998528" y="4125259"/>
          <a:ext cx="502024" cy="197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o-RO" sz="1100" dirty="0"/>
            <a:t>10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US"/>
              <a:t>RO NEB -rail pax rights</a:t>
            </a:r>
            <a:endParaRPr lang="ro-RO"/>
          </a:p>
        </p:txBody>
      </p:sp>
      <p:sp>
        <p:nvSpPr>
          <p:cNvPr id="3" name="Substituent dată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D2E2411-AD8E-404E-963C-FEF32102B659}" type="datetimeFigureOut">
              <a:rPr lang="ro-RO" smtClean="0"/>
              <a:t>14.12.2018</a:t>
            </a:fld>
            <a:endParaRPr lang="ro-RO"/>
          </a:p>
        </p:txBody>
      </p:sp>
      <p:sp>
        <p:nvSpPr>
          <p:cNvPr id="4" name="Substituent subsol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o-RO"/>
          </a:p>
        </p:txBody>
      </p:sp>
      <p:sp>
        <p:nvSpPr>
          <p:cNvPr id="5" name="Substituent număr diapozitiv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2B7E0F1-2011-44B2-A8FD-E632CEAE7E79}" type="slidenum">
              <a:rPr lang="ro-RO" smtClean="0"/>
              <a:t>‹#›</a:t>
            </a:fld>
            <a:endParaRPr lang="ro-RO"/>
          </a:p>
        </p:txBody>
      </p:sp>
    </p:spTree>
    <p:extLst>
      <p:ext uri="{BB962C8B-B14F-4D97-AF65-F5344CB8AC3E}">
        <p14:creationId xmlns:p14="http://schemas.microsoft.com/office/powerpoint/2010/main" val="831267280"/>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US"/>
              <a:t>RO NEB -rail pax rights</a:t>
            </a:r>
            <a:endParaRPr lang="ro-RO"/>
          </a:p>
        </p:txBody>
      </p:sp>
      <p:sp>
        <p:nvSpPr>
          <p:cNvPr id="3" name="Substituent dată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113201-4EB7-4D16-9F9D-B639A0BF14A3}" type="datetimeFigureOut">
              <a:rPr lang="ro-RO" smtClean="0"/>
              <a:t>14.12.2018</a:t>
            </a:fld>
            <a:endParaRPr lang="ro-RO"/>
          </a:p>
        </p:txBody>
      </p:sp>
      <p:sp>
        <p:nvSpPr>
          <p:cNvPr id="4" name="Substituent imagine diapozitiv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D894D0F-1459-45B6-94BD-6C2BE549BFE3}" type="slidenum">
              <a:rPr lang="ro-RO" smtClean="0"/>
              <a:t>‹#›</a:t>
            </a:fld>
            <a:endParaRPr lang="ro-RO"/>
          </a:p>
        </p:txBody>
      </p:sp>
    </p:spTree>
    <p:extLst>
      <p:ext uri="{BB962C8B-B14F-4D97-AF65-F5344CB8AC3E}">
        <p14:creationId xmlns:p14="http://schemas.microsoft.com/office/powerpoint/2010/main" val="4168118197"/>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antet 3"/>
          <p:cNvSpPr>
            <a:spLocks noGrp="1"/>
          </p:cNvSpPr>
          <p:nvPr>
            <p:ph type="hdr" sz="quarter" idx="10"/>
          </p:nvPr>
        </p:nvSpPr>
        <p:spPr/>
        <p:txBody>
          <a:bodyPr/>
          <a:lstStyle/>
          <a:p>
            <a:r>
              <a:rPr lang="en-US"/>
              <a:t>RO NEB -rail pax rights</a:t>
            </a:r>
            <a:endParaRPr lang="ro-RO"/>
          </a:p>
        </p:txBody>
      </p:sp>
    </p:spTree>
    <p:extLst>
      <p:ext uri="{BB962C8B-B14F-4D97-AF65-F5344CB8AC3E}">
        <p14:creationId xmlns:p14="http://schemas.microsoft.com/office/powerpoint/2010/main" val="296744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u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o-RO"/>
              <a:t>Clic pentru editare stil titlu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en-US" dirty="0"/>
          </a:p>
        </p:txBody>
      </p:sp>
      <p:sp>
        <p:nvSpPr>
          <p:cNvPr id="4" name="Date Placeholder 3"/>
          <p:cNvSpPr>
            <a:spLocks noGrp="1"/>
          </p:cNvSpPr>
          <p:nvPr>
            <p:ph type="dt" sz="half" idx="10"/>
          </p:nvPr>
        </p:nvSpPr>
        <p:spPr/>
        <p:txBody>
          <a:bodyPr/>
          <a:lstStyle/>
          <a:p>
            <a:fld id="{54F2F890-37C1-4023-B4D4-EEDDE39C2E46}"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1718070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u și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o-RO"/>
              <a:t>Clic pentru editare stil titlu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ED5FB75C-4968-4068-B5C5-5B6AD31C0577}"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3409028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Clic pentru editare stil titlu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Clic pentru editare stiluri text Coordonator</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679CC0A5-D949-432B-B340-7D7A830DCD85}"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B4FEA-69B3-44CD-940C-5A62D538E1BB}" type="slidenum">
              <a:rPr lang="ro-RO" smtClean="0"/>
              <a:t>‹#›</a:t>
            </a:fld>
            <a:endParaRPr lang="ro-R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5633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de vizită">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o-RO"/>
              <a:t>Clic pentru editare stil titlu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Clic pentru editare stiluri text Coordonator</a:t>
            </a:r>
          </a:p>
        </p:txBody>
      </p:sp>
      <p:sp>
        <p:nvSpPr>
          <p:cNvPr id="5" name="Date Placeholder 4"/>
          <p:cNvSpPr>
            <a:spLocks noGrp="1"/>
          </p:cNvSpPr>
          <p:nvPr>
            <p:ph type="dt" sz="half" idx="10"/>
          </p:nvPr>
        </p:nvSpPr>
        <p:spPr/>
        <p:txBody>
          <a:bodyPr/>
          <a:lstStyle/>
          <a:p>
            <a:fld id="{731DDCB1-BBF3-4B6E-B18D-40C74BF7F010}"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3234565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carte de vizită">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o-RO"/>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Clic pentru editare stiluri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Clic pentru editare stiluri text Coordonator</a:t>
            </a:r>
          </a:p>
        </p:txBody>
      </p:sp>
      <p:sp>
        <p:nvSpPr>
          <p:cNvPr id="5" name="Date Placeholder 4"/>
          <p:cNvSpPr>
            <a:spLocks noGrp="1"/>
          </p:cNvSpPr>
          <p:nvPr>
            <p:ph type="dt" sz="half" idx="10"/>
          </p:nvPr>
        </p:nvSpPr>
        <p:spPr/>
        <p:txBody>
          <a:bodyPr/>
          <a:lstStyle/>
          <a:p>
            <a:fld id="{A7DFADBC-4FCF-4FCA-8EB1-11A24D8EDB99}"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B4FEA-69B3-44CD-940C-5A62D538E1BB}" type="slidenum">
              <a:rPr lang="ro-RO" smtClean="0"/>
              <a:t>‹#›</a:t>
            </a:fld>
            <a:endParaRPr lang="ro-R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3438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devărat sau fal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o-RO"/>
              <a:t>Clic pentru editare stil titlu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o-RO"/>
              <a:t>Clic pentru editare stiluri text Coordonator</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o-RO"/>
              <a:t>Clic pentru editare stiluri text Coordonator</a:t>
            </a:r>
          </a:p>
        </p:txBody>
      </p:sp>
      <p:sp>
        <p:nvSpPr>
          <p:cNvPr id="5" name="Date Placeholder 4"/>
          <p:cNvSpPr>
            <a:spLocks noGrp="1"/>
          </p:cNvSpPr>
          <p:nvPr>
            <p:ph type="dt" sz="half" idx="10"/>
          </p:nvPr>
        </p:nvSpPr>
        <p:spPr/>
        <p:txBody>
          <a:bodyPr/>
          <a:lstStyle/>
          <a:p>
            <a:fld id="{8D0FD7E3-9963-4E6B-BB12-A0CC7B021B92}"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1445180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Vertical Text Placeholder 2"/>
          <p:cNvSpPr>
            <a:spLocks noGrp="1"/>
          </p:cNvSpPr>
          <p:nvPr>
            <p:ph type="body" orient="vert" idx="1"/>
          </p:nvPr>
        </p:nvSpPr>
        <p:spPr/>
        <p:txBody>
          <a:bodyPr vert="eaVert" ancho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108A250A-968E-4361-8D01-BC5367BE0F1C}"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454516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o-RO"/>
              <a:t>Clic pentru editare stil titlu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C4997F26-4B6D-40A9-8AAD-33F321A3E36E}"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119175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o-RO"/>
              <a:t>Clic pentru editare stil titlu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10"/>
          </p:nvPr>
        </p:nvSpPr>
        <p:spPr/>
        <p:txBody>
          <a:bodyPr/>
          <a:lstStyle/>
          <a:p>
            <a:fld id="{3ED28DF6-8E4C-4E1F-9A24-A57EB212AAD2}"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87037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o-RO"/>
              <a:t>Clic pentru editare stil titlu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Date Placeholder 3"/>
          <p:cNvSpPr>
            <a:spLocks noGrp="1"/>
          </p:cNvSpPr>
          <p:nvPr>
            <p:ph type="dt" sz="half" idx="10"/>
          </p:nvPr>
        </p:nvSpPr>
        <p:spPr/>
        <p:txBody>
          <a:bodyPr/>
          <a:lstStyle/>
          <a:p>
            <a:fld id="{0BA3B1C2-2D82-405C-A5D3-509DAEF3CCF7}" type="datetime1">
              <a:rPr lang="ro-RO" smtClean="0"/>
              <a:t>14.12.2018</a:t>
            </a:fld>
            <a:endParaRPr lang="ro-RO"/>
          </a:p>
        </p:txBody>
      </p:sp>
      <p:sp>
        <p:nvSpPr>
          <p:cNvPr id="5" name="Footer Placeholder 4"/>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392787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o-RO"/>
              <a:t>Clic pentru editare stil titlu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Date Placeholder 4"/>
          <p:cNvSpPr>
            <a:spLocks noGrp="1"/>
          </p:cNvSpPr>
          <p:nvPr>
            <p:ph type="dt" sz="half" idx="10"/>
          </p:nvPr>
        </p:nvSpPr>
        <p:spPr/>
        <p:txBody>
          <a:bodyPr/>
          <a:lstStyle/>
          <a:p>
            <a:fld id="{79CA1A5A-C757-487B-95CD-CB87B5D7EE24}"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244411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o-RO"/>
              <a:t>Clic pentru editare stil titlu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7" name="Date Placeholder 6"/>
          <p:cNvSpPr>
            <a:spLocks noGrp="1"/>
          </p:cNvSpPr>
          <p:nvPr>
            <p:ph type="dt" sz="half" idx="10"/>
          </p:nvPr>
        </p:nvSpPr>
        <p:spPr/>
        <p:txBody>
          <a:bodyPr/>
          <a:lstStyle/>
          <a:p>
            <a:fld id="{FD0DD9C5-8837-4677-AF1D-C9C43076FC03}" type="datetime1">
              <a:rPr lang="ro-RO" smtClean="0"/>
              <a:t>14.12.2018</a:t>
            </a:fld>
            <a:endParaRPr lang="ro-RO"/>
          </a:p>
        </p:txBody>
      </p:sp>
      <p:sp>
        <p:nvSpPr>
          <p:cNvPr id="8" name="Footer Placeholder 7"/>
          <p:cNvSpPr>
            <a:spLocks noGrp="1"/>
          </p:cNvSpPr>
          <p:nvPr>
            <p:ph type="ftr" sz="quarter" idx="11"/>
          </p:nvPr>
        </p:nvSpPr>
        <p:spPr/>
        <p:txBody>
          <a:bodyPr/>
          <a:lstStyle/>
          <a:p>
            <a:r>
              <a:rPr lang="en-US"/>
              <a:t>RO NEB -rail pax rights </a:t>
            </a:r>
            <a:endParaRPr lang="ro-R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858011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Clic pentru editare stil titlu</a:t>
            </a:r>
            <a:endParaRPr lang="en-US" dirty="0"/>
          </a:p>
        </p:txBody>
      </p:sp>
      <p:sp>
        <p:nvSpPr>
          <p:cNvPr id="3" name="Date Placeholder 2"/>
          <p:cNvSpPr>
            <a:spLocks noGrp="1"/>
          </p:cNvSpPr>
          <p:nvPr>
            <p:ph type="dt" sz="half" idx="10"/>
          </p:nvPr>
        </p:nvSpPr>
        <p:spPr/>
        <p:txBody>
          <a:bodyPr/>
          <a:lstStyle/>
          <a:p>
            <a:fld id="{DD5358C6-452D-428B-AC33-70EA3A911527}" type="datetime1">
              <a:rPr lang="ro-RO" smtClean="0"/>
              <a:t>14.12.2018</a:t>
            </a:fld>
            <a:endParaRPr lang="ro-RO"/>
          </a:p>
        </p:txBody>
      </p:sp>
      <p:sp>
        <p:nvSpPr>
          <p:cNvPr id="4" name="Footer Placeholder 3"/>
          <p:cNvSpPr>
            <a:spLocks noGrp="1"/>
          </p:cNvSpPr>
          <p:nvPr>
            <p:ph type="ftr" sz="quarter" idx="11"/>
          </p:nvPr>
        </p:nvSpPr>
        <p:spPr/>
        <p:txBody>
          <a:bodyPr/>
          <a:lstStyle/>
          <a:p>
            <a:r>
              <a:rPr lang="en-US"/>
              <a:t>RO NEB -rail pax rights </a:t>
            </a:r>
            <a:endParaRPr lang="ro-R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195176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5788A-3A35-4EB0-BA3E-128FECCCB5D0}" type="datetime1">
              <a:rPr lang="ro-RO" smtClean="0"/>
              <a:t>14.12.2018</a:t>
            </a:fld>
            <a:endParaRPr lang="ro-RO"/>
          </a:p>
        </p:txBody>
      </p:sp>
      <p:sp>
        <p:nvSpPr>
          <p:cNvPr id="3" name="Footer Placeholder 2"/>
          <p:cNvSpPr>
            <a:spLocks noGrp="1"/>
          </p:cNvSpPr>
          <p:nvPr>
            <p:ph type="ftr" sz="quarter" idx="11"/>
          </p:nvPr>
        </p:nvSpPr>
        <p:spPr/>
        <p:txBody>
          <a:bodyPr/>
          <a:lstStyle/>
          <a:p>
            <a:r>
              <a:rPr lang="en-US"/>
              <a:t>RO NEB -rail pax rights </a:t>
            </a:r>
            <a:endParaRPr lang="ro-R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28061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o-RO"/>
              <a:t>Clic pentru editare stil titlu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A2ED00F1-4BFE-4A96-A81C-BC3A747ACC20}"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311179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o-RO"/>
              <a:t>Clic pentru editare stil titlu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o-RO"/>
              <a:t>Faceți clic pe pictogramă pentru a adăuga o imagine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Date Placeholder 4"/>
          <p:cNvSpPr>
            <a:spLocks noGrp="1"/>
          </p:cNvSpPr>
          <p:nvPr>
            <p:ph type="dt" sz="half" idx="10"/>
          </p:nvPr>
        </p:nvSpPr>
        <p:spPr/>
        <p:txBody>
          <a:bodyPr/>
          <a:lstStyle/>
          <a:p>
            <a:fld id="{921BB09A-F90F-4B43-A1F8-174628D2FDDB}" type="datetime1">
              <a:rPr lang="ro-RO" smtClean="0"/>
              <a:t>14.12.2018</a:t>
            </a:fld>
            <a:endParaRPr lang="ro-RO"/>
          </a:p>
        </p:txBody>
      </p:sp>
      <p:sp>
        <p:nvSpPr>
          <p:cNvPr id="6" name="Footer Placeholder 5"/>
          <p:cNvSpPr>
            <a:spLocks noGrp="1"/>
          </p:cNvSpPr>
          <p:nvPr>
            <p:ph type="ftr" sz="quarter" idx="11"/>
          </p:nvPr>
        </p:nvSpPr>
        <p:spPr/>
        <p:txBody>
          <a:bodyPr/>
          <a:lstStyle/>
          <a:p>
            <a:r>
              <a:rPr lang="en-US"/>
              <a:t>RO NEB -rail pax rights </a:t>
            </a:r>
            <a:endParaRPr lang="ro-R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3B4FEA-69B3-44CD-940C-5A62D538E1BB}" type="slidenum">
              <a:rPr lang="ro-RO" smtClean="0"/>
              <a:t>‹#›</a:t>
            </a:fld>
            <a:endParaRPr lang="ro-RO"/>
          </a:p>
        </p:txBody>
      </p:sp>
    </p:spTree>
    <p:extLst>
      <p:ext uri="{BB962C8B-B14F-4D97-AF65-F5344CB8AC3E}">
        <p14:creationId xmlns:p14="http://schemas.microsoft.com/office/powerpoint/2010/main" val="286031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o-RO"/>
              <a:t>Clic pentru editare stil titlu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DE095C-929B-4C53-88DB-5F0910F90CFD}" type="datetime1">
              <a:rPr lang="ro-RO" smtClean="0"/>
              <a:t>14.12.2018</a:t>
            </a:fld>
            <a:endParaRPr lang="ro-R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RO NEB -rail pax rights </a:t>
            </a:r>
            <a:endParaRPr lang="ro-R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3B4FEA-69B3-44CD-940C-5A62D538E1BB}" type="slidenum">
              <a:rPr lang="ro-RO" smtClean="0"/>
              <a:t>‹#›</a:t>
            </a:fld>
            <a:endParaRPr lang="ro-RO"/>
          </a:p>
        </p:txBody>
      </p:sp>
    </p:spTree>
    <p:extLst>
      <p:ext uri="{BB962C8B-B14F-4D97-AF65-F5344CB8AC3E}">
        <p14:creationId xmlns:p14="http://schemas.microsoft.com/office/powerpoint/2010/main" val="168903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www.google.ro/url?sa=i&amp;rct=j&amp;q=&amp;esrc=s&amp;source=images&amp;cd=&amp;cad=rja&amp;uact=8&amp;ved=2ahUKEwi3zZr1j4vfAhVFsKQKHadsAh4QjRx6BAgBEAU&amp;url=https://www.shutterstock.com/search/railway%2Bstation%2Btea%2Bstall&amp;psig=AOvVaw3_jz9N3CHqVPjbkKT7R-Hs&amp;ust=1544182948748293" TargetMode="External"/><Relationship Id="rId5" Type="http://schemas.openxmlformats.org/officeDocument/2006/relationships/image" Target="../media/image24.jpg"/><Relationship Id="rId4" Type="http://schemas.openxmlformats.org/officeDocument/2006/relationships/image" Target="../media/image23.jp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jp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2.jpeg"/><Relationship Id="rId4" Type="http://schemas.openxmlformats.org/officeDocument/2006/relationships/image" Target="../media/image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entenar-Romania 151x20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8224" y="5391761"/>
            <a:ext cx="1570249" cy="118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482" y="5354804"/>
            <a:ext cx="2565185" cy="113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reptunghi 7"/>
          <p:cNvSpPr/>
          <p:nvPr/>
        </p:nvSpPr>
        <p:spPr>
          <a:xfrm>
            <a:off x="3015465" y="1463986"/>
            <a:ext cx="8366393" cy="236988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199FD5"/>
                </a:solidFill>
                <a:effectLst/>
                <a:latin typeface="Arial" panose="020B0604020202020204" pitchFamily="34" charset="0"/>
                <a:cs typeface="Arial" panose="020B0604020202020204" pitchFamily="34" charset="0"/>
              </a:rPr>
              <a:t>WELCOME</a:t>
            </a:r>
            <a:endParaRPr lang="ro-RO" sz="4800" b="1" cap="none" spc="0" dirty="0">
              <a:ln/>
              <a:solidFill>
                <a:srgbClr val="199FD5"/>
              </a:solidFill>
              <a:effectLst/>
              <a:latin typeface="Arial" panose="020B0604020202020204" pitchFamily="34" charset="0"/>
              <a:cs typeface="Arial" panose="020B0604020202020204" pitchFamily="34" charset="0"/>
            </a:endParaRPr>
          </a:p>
          <a:p>
            <a:pPr algn="ctr"/>
            <a:endParaRPr lang="ro-RO" sz="2000" b="1" cap="none" spc="0" dirty="0">
              <a:ln/>
              <a:solidFill>
                <a:srgbClr val="199FD5"/>
              </a:solidFill>
              <a:effectLst/>
              <a:latin typeface="Arial" panose="020B0604020202020204" pitchFamily="34" charset="0"/>
              <a:cs typeface="Arial" panose="020B0604020202020204" pitchFamily="34" charset="0"/>
            </a:endParaRPr>
          </a:p>
          <a:p>
            <a:pPr algn="ctr"/>
            <a:r>
              <a:rPr lang="en-US" sz="2000" b="1" cap="none" spc="0" dirty="0">
                <a:ln/>
                <a:solidFill>
                  <a:srgbClr val="199FD5"/>
                </a:solidFill>
                <a:effectLst/>
                <a:latin typeface="Arial" panose="020B0604020202020204" pitchFamily="34" charset="0"/>
                <a:cs typeface="Arial" panose="020B0604020202020204" pitchFamily="34" charset="0"/>
              </a:rPr>
              <a:t> to the </a:t>
            </a:r>
            <a:r>
              <a:rPr lang="ro-RO" sz="2000" b="1" cap="none" spc="0" dirty="0">
                <a:ln/>
                <a:solidFill>
                  <a:srgbClr val="199FD5"/>
                </a:solidFill>
                <a:effectLst/>
                <a:latin typeface="Arial" panose="020B0604020202020204" pitchFamily="34" charset="0"/>
                <a:cs typeface="Arial" panose="020B0604020202020204" pitchFamily="34" charset="0"/>
              </a:rPr>
              <a:t>ROMANIAN NATIONAL ENFORCEMENT</a:t>
            </a:r>
            <a:r>
              <a:rPr lang="en-US" sz="2000" b="1" cap="none" spc="0" dirty="0">
                <a:ln/>
                <a:solidFill>
                  <a:srgbClr val="199FD5"/>
                </a:solidFill>
                <a:effectLst/>
                <a:latin typeface="Arial" panose="020B0604020202020204" pitchFamily="34" charset="0"/>
                <a:cs typeface="Arial" panose="020B0604020202020204" pitchFamily="34" charset="0"/>
              </a:rPr>
              <a:t> BODY</a:t>
            </a:r>
            <a:endParaRPr lang="ro-RO" sz="2000" b="1" cap="none" spc="0" dirty="0">
              <a:ln/>
              <a:solidFill>
                <a:srgbClr val="199FD5"/>
              </a:solidFill>
              <a:effectLst/>
              <a:latin typeface="Arial" panose="020B0604020202020204" pitchFamily="34" charset="0"/>
              <a:cs typeface="Arial" panose="020B0604020202020204" pitchFamily="34" charset="0"/>
            </a:endParaRPr>
          </a:p>
          <a:p>
            <a:pPr algn="ctr"/>
            <a:endParaRPr lang="ro-RO" sz="2000" b="1" dirty="0">
              <a:ln/>
              <a:solidFill>
                <a:srgbClr val="199FD5"/>
              </a:solidFill>
              <a:latin typeface="Arial" panose="020B0604020202020204" pitchFamily="34" charset="0"/>
              <a:cs typeface="Arial" panose="020B0604020202020204" pitchFamily="34" charset="0"/>
            </a:endParaRPr>
          </a:p>
          <a:p>
            <a:pPr algn="ctr"/>
            <a:r>
              <a:rPr lang="ro-RO" sz="4000" b="1" dirty="0">
                <a:ln/>
                <a:solidFill>
                  <a:srgbClr val="199FD5"/>
                </a:solidFill>
                <a:latin typeface="Arial" panose="020B0604020202020204" pitchFamily="34" charset="0"/>
                <a:cs typeface="Arial" panose="020B0604020202020204" pitchFamily="34" charset="0"/>
              </a:rPr>
              <a:t>RO NEB – </a:t>
            </a:r>
            <a:r>
              <a:rPr lang="ro-RO" sz="4000" b="1" dirty="0" err="1">
                <a:ln/>
                <a:solidFill>
                  <a:srgbClr val="199FD5"/>
                </a:solidFill>
                <a:latin typeface="Arial" panose="020B0604020202020204" pitchFamily="34" charset="0"/>
                <a:cs typeface="Arial" panose="020B0604020202020204" pitchFamily="34" charset="0"/>
              </a:rPr>
              <a:t>rail</a:t>
            </a:r>
            <a:r>
              <a:rPr lang="ro-RO" sz="4000" b="1" dirty="0">
                <a:ln/>
                <a:solidFill>
                  <a:srgbClr val="199FD5"/>
                </a:solidFill>
                <a:latin typeface="Arial" panose="020B0604020202020204" pitchFamily="34" charset="0"/>
                <a:cs typeface="Arial" panose="020B0604020202020204" pitchFamily="34" charset="0"/>
              </a:rPr>
              <a:t> </a:t>
            </a:r>
            <a:r>
              <a:rPr lang="ro-RO" sz="4000" b="1" dirty="0" err="1" smtClean="0">
                <a:ln/>
                <a:solidFill>
                  <a:srgbClr val="199FD5"/>
                </a:solidFill>
                <a:latin typeface="Arial" panose="020B0604020202020204" pitchFamily="34" charset="0"/>
                <a:cs typeface="Arial" panose="020B0604020202020204" pitchFamily="34" charset="0"/>
              </a:rPr>
              <a:t>passengers</a:t>
            </a:r>
            <a:r>
              <a:rPr lang="ro-RO" sz="4000" b="1" dirty="0" smtClean="0">
                <a:ln/>
                <a:solidFill>
                  <a:srgbClr val="199FD5"/>
                </a:solidFill>
                <a:latin typeface="Arial" panose="020B0604020202020204" pitchFamily="34" charset="0"/>
                <a:cs typeface="Arial" panose="020B0604020202020204" pitchFamily="34" charset="0"/>
              </a:rPr>
              <a:t> </a:t>
            </a:r>
            <a:r>
              <a:rPr lang="ro-RO" sz="4000" b="1" dirty="0" err="1">
                <a:ln/>
                <a:solidFill>
                  <a:srgbClr val="199FD5"/>
                </a:solidFill>
                <a:latin typeface="Arial" panose="020B0604020202020204" pitchFamily="34" charset="0"/>
                <a:cs typeface="Arial" panose="020B0604020202020204" pitchFamily="34" charset="0"/>
              </a:rPr>
              <a:t>rights</a:t>
            </a:r>
            <a:endParaRPr lang="ro-RO" sz="4000" b="1" cap="none" spc="0" dirty="0">
              <a:ln/>
              <a:solidFill>
                <a:srgbClr val="199FD5"/>
              </a:solidFill>
              <a:effectLst/>
            </a:endParaRPr>
          </a:p>
        </p:txBody>
      </p:sp>
    </p:spTree>
    <p:extLst>
      <p:ext uri="{BB962C8B-B14F-4D97-AF65-F5344CB8AC3E}">
        <p14:creationId xmlns:p14="http://schemas.microsoft.com/office/powerpoint/2010/main" val="137238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89647"/>
            <a:ext cx="8911687" cy="448235"/>
          </a:xfrm>
        </p:spPr>
        <p:txBody>
          <a:bodyPr>
            <a:noAutofit/>
          </a:bodyPr>
          <a:lstStyle/>
          <a:p>
            <a:pPr algn="ctr"/>
            <a:r>
              <a:rPr lang="en-US" sz="1400" b="1" i="1" dirty="0">
                <a:latin typeface="Arial" panose="020B0604020202020204" pitchFamily="34" charset="0"/>
                <a:cs typeface="Arial" panose="020B0604020202020204" pitchFamily="34" charset="0"/>
              </a:rPr>
              <a:t>The topic of the supervision action of the Infrastructure Managers regarding compliance with the provisions of Regulation (EC) No.1371 for 2018</a:t>
            </a:r>
            <a:endParaRPr lang="ro-RO" sz="1400" b="1" i="1" dirty="0">
              <a:latin typeface="Arial" panose="020B0604020202020204" pitchFamily="34" charset="0"/>
              <a:cs typeface="Arial" panose="020B0604020202020204" pitchFamily="34" charset="0"/>
            </a:endParaRPr>
          </a:p>
        </p:txBody>
      </p:sp>
      <p:sp>
        <p:nvSpPr>
          <p:cNvPr id="3" name="Substituent conținut 2"/>
          <p:cNvSpPr>
            <a:spLocks noGrp="1"/>
          </p:cNvSpPr>
          <p:nvPr>
            <p:ph idx="1"/>
          </p:nvPr>
        </p:nvSpPr>
        <p:spPr>
          <a:xfrm>
            <a:off x="2589212" y="729391"/>
            <a:ext cx="9369706" cy="5181831"/>
          </a:xfrm>
        </p:spPr>
        <p:txBody>
          <a:bodyPr>
            <a:normAutofit fontScale="85000" lnSpcReduction="20000"/>
          </a:bodyPr>
          <a:lstStyle/>
          <a:p>
            <a:pPr algn="just">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Verification of the way in which, in the event of a delay in arrival or departure, the infrastructure manager informs passengers of the expected arrival and departure times and times when such information is available </a:t>
            </a:r>
            <a:r>
              <a:rPr lang="en-US" sz="1400" b="1" dirty="0">
                <a:latin typeface="Arial" panose="020B0604020202020204" pitchFamily="34" charset="0"/>
                <a:cs typeface="Arial" panose="020B0604020202020204" pitchFamily="34" charset="0"/>
              </a:rPr>
              <a:t>(Article 18 (1)</a:t>
            </a:r>
            <a:r>
              <a:rPr lang="en-US" sz="1400" dirty="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 </a:t>
            </a:r>
            <a:r>
              <a:rPr lang="ro-RO" sz="1400" b="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Verification of the way in which, for delays greater than 60 minutes, travelers are offered free meals and refreshments, hotel or other accommodation and transport between the station and the place of accommodation, etc., as appropriate </a:t>
            </a:r>
            <a:r>
              <a:rPr lang="en-US" sz="1400" b="1" dirty="0">
                <a:latin typeface="Arial" panose="020B0604020202020204" pitchFamily="34" charset="0"/>
                <a:cs typeface="Arial" panose="020B0604020202020204" pitchFamily="34" charset="0"/>
              </a:rPr>
              <a:t>(Article 18 2)</a:t>
            </a:r>
            <a:r>
              <a:rPr lang="en-US" sz="1400" dirty="0">
                <a:latin typeface="Arial" panose="020B0604020202020204" pitchFamily="34" charset="0"/>
                <a:cs typeface="Arial" panose="020B0604020202020204" pitchFamily="34" charset="0"/>
              </a:rPr>
              <a:t>).</a:t>
            </a:r>
            <a:endParaRPr lang="ro-RO" sz="1400" dirty="0">
              <a:latin typeface="Arial" panose="020B0604020202020204" pitchFamily="34" charset="0"/>
              <a:cs typeface="Arial" panose="020B0604020202020204" pitchFamily="34" charset="0"/>
            </a:endParaRPr>
          </a:p>
          <a:p>
            <a:pPr algn="just">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Verification of how the Infrastructure Manager has established and implements non-discriminatory access rules for the transport of disabled persons and persons with reduced mobility </a:t>
            </a:r>
            <a:r>
              <a:rPr lang="en-US" sz="1400" b="1" dirty="0">
                <a:latin typeface="Arial" panose="020B0604020202020204" pitchFamily="34" charset="0"/>
                <a:cs typeface="Arial" panose="020B0604020202020204" pitchFamily="34" charset="0"/>
              </a:rPr>
              <a:t>(Article 19).</a:t>
            </a:r>
          </a:p>
          <a:p>
            <a:pPr algn="just">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Verifying how the railway undertakings and station managers shall, through compliance with the TSI for persons with reduced mobility, ensure that the station, platforms, rolling stock and other facilities are accessible to disabled persons and persons with reduced mobility </a:t>
            </a:r>
            <a:r>
              <a:rPr lang="en-US" sz="1400" b="1" dirty="0">
                <a:latin typeface="Arial" panose="020B0604020202020204" pitchFamily="34" charset="0"/>
                <a:cs typeface="Arial" panose="020B0604020202020204" pitchFamily="34" charset="0"/>
              </a:rPr>
              <a:t>(Article 21). </a:t>
            </a:r>
          </a:p>
          <a:p>
            <a:pPr algn="just">
              <a:spcBef>
                <a:spcPts val="600"/>
              </a:spcBef>
              <a:buFont typeface="Wingdings" panose="05000000000000000000" pitchFamily="2" charset="2"/>
              <a:buChar char="Ø"/>
            </a:pPr>
            <a:r>
              <a:rPr lang="en-US" sz="1400" dirty="0">
                <a:latin typeface="Arial" panose="020B0604020202020204" pitchFamily="34" charset="0"/>
                <a:cs typeface="Arial" panose="020B0604020202020204" pitchFamily="34" charset="0"/>
              </a:rPr>
              <a:t>Verifying how the infrastructure manager provides free assistance when leaving, during transit or arriving at / from a staff station, disabled person or person with reduced mobility to board or to board the train for which he has purchased the ticket </a:t>
            </a:r>
            <a:r>
              <a:rPr lang="en-US" sz="1400" b="1" dirty="0">
                <a:latin typeface="Arial" panose="020B0604020202020204" pitchFamily="34" charset="0"/>
                <a:cs typeface="Arial" panose="020B0604020202020204" pitchFamily="34" charset="0"/>
              </a:rPr>
              <a:t>(Article 22 (1)</a:t>
            </a:r>
            <a:r>
              <a:rPr lang="en-US" sz="1400" dirty="0">
                <a:latin typeface="Arial" panose="020B0604020202020204" pitchFamily="34" charset="0"/>
                <a:cs typeface="Arial" panose="020B0604020202020204" pitchFamily="34" charset="0"/>
              </a:rPr>
              <a:t>).</a:t>
            </a:r>
            <a:endParaRPr lang="ro-RO" sz="14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Verifying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how</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infrastructure</a:t>
            </a:r>
            <a:r>
              <a:rPr lang="ro-RO" sz="1400" dirty="0">
                <a:latin typeface="Arial" panose="020B0604020202020204" pitchFamily="34" charset="0"/>
                <a:cs typeface="Arial" panose="020B0604020202020204" pitchFamily="34" charset="0"/>
              </a:rPr>
              <a:t> manager </a:t>
            </a:r>
            <a:r>
              <a:rPr lang="ro-RO" sz="1400" dirty="0" err="1">
                <a:latin typeface="Arial" panose="020B0604020202020204" pitchFamily="34" charset="0"/>
                <a:cs typeface="Arial" panose="020B0604020202020204" pitchFamily="34" charset="0"/>
              </a:rPr>
              <a:t>ensures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availability</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readily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accessible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information</a:t>
            </a:r>
            <a:r>
              <a:rPr lang="ro-RO" sz="1400" dirty="0">
                <a:latin typeface="Arial" panose="020B0604020202020204" pitchFamily="34" charset="0"/>
                <a:cs typeface="Arial" panose="020B0604020202020204" pitchFamily="34" charset="0"/>
              </a:rPr>
              <a:t> in </a:t>
            </a:r>
            <a:r>
              <a:rPr lang="ro-RO" sz="1400" dirty="0" err="1">
                <a:latin typeface="Arial" panose="020B0604020202020204" pitchFamily="34" charset="0"/>
                <a:cs typeface="Arial" panose="020B0604020202020204" pitchFamily="34" charset="0"/>
              </a:rPr>
              <a:t>accordance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access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rules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referred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in </a:t>
            </a:r>
            <a:r>
              <a:rPr lang="ro-RO" sz="1400" b="1" dirty="0" err="1">
                <a:latin typeface="Arial" panose="020B0604020202020204" pitchFamily="34" charset="0"/>
                <a:cs typeface="Arial" panose="020B0604020202020204" pitchFamily="34" charset="0"/>
              </a:rPr>
              <a:t>Article</a:t>
            </a:r>
            <a:r>
              <a:rPr lang="ro-RO" sz="1400" b="1" dirty="0">
                <a:latin typeface="Arial" panose="020B0604020202020204" pitchFamily="34" charset="0"/>
                <a:cs typeface="Arial" panose="020B0604020202020204" pitchFamily="34" charset="0"/>
              </a:rPr>
              <a:t> 19 (1)</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regard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nearest</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staffing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station</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assistance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directly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provided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disabilities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reduced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mobility</a:t>
            </a:r>
            <a:r>
              <a:rPr lang="ro-RO" sz="1400" dirty="0">
                <a:latin typeface="Arial" panose="020B0604020202020204" pitchFamily="34" charset="0"/>
                <a:cs typeface="Arial" panose="020B0604020202020204" pitchFamily="34" charset="0"/>
              </a:rPr>
              <a:t> </a:t>
            </a:r>
            <a:r>
              <a:rPr lang="ro-RO" sz="1400" b="1" dirty="0">
                <a:latin typeface="Arial" panose="020B0604020202020204" pitchFamily="34" charset="0"/>
                <a:cs typeface="Arial" panose="020B0604020202020204" pitchFamily="34" charset="0"/>
              </a:rPr>
              <a:t>(</a:t>
            </a:r>
            <a:r>
              <a:rPr lang="ro-RO" sz="1400" b="1" dirty="0" err="1">
                <a:latin typeface="Arial" panose="020B0604020202020204" pitchFamily="34" charset="0"/>
                <a:cs typeface="Arial" panose="020B0604020202020204" pitchFamily="34" charset="0"/>
              </a:rPr>
              <a:t>Article</a:t>
            </a:r>
            <a:r>
              <a:rPr lang="ro-RO" sz="1400" b="1" dirty="0">
                <a:latin typeface="Arial" panose="020B0604020202020204" pitchFamily="34" charset="0"/>
                <a:cs typeface="Arial" panose="020B0604020202020204" pitchFamily="34" charset="0"/>
              </a:rPr>
              <a:t> 22 (3))</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Verifying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how</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infrastructure</a:t>
            </a:r>
            <a:r>
              <a:rPr lang="ro-RO" sz="1400" dirty="0">
                <a:latin typeface="Arial" panose="020B0604020202020204" pitchFamily="34" charset="0"/>
                <a:cs typeface="Arial" panose="020B0604020202020204" pitchFamily="34" charset="0"/>
              </a:rPr>
              <a:t> manager </a:t>
            </a:r>
            <a:r>
              <a:rPr lang="ro-RO" sz="1400" dirty="0" err="1">
                <a:latin typeface="Arial" panose="020B0604020202020204" pitchFamily="34" charset="0"/>
                <a:cs typeface="Arial" panose="020B0604020202020204" pitchFamily="34" charset="0"/>
              </a:rPr>
              <a:t>cooperates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provide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assistance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disabled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or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reduced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mobility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within</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meaning</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Articles</a:t>
            </a:r>
            <a:r>
              <a:rPr lang="ro-RO" sz="1400" dirty="0">
                <a:latin typeface="Arial" panose="020B0604020202020204" pitchFamily="34" charset="0"/>
                <a:cs typeface="Arial" panose="020B0604020202020204" pitchFamily="34" charset="0"/>
              </a:rPr>
              <a:t> 22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23 of </a:t>
            </a:r>
            <a:r>
              <a:rPr lang="ro-RO" sz="1400" dirty="0" err="1">
                <a:latin typeface="Arial" panose="020B0604020202020204" pitchFamily="34" charset="0"/>
                <a:cs typeface="Arial" panose="020B0604020202020204" pitchFamily="34" charset="0"/>
              </a:rPr>
              <a:t>Regulation</a:t>
            </a:r>
            <a:r>
              <a:rPr lang="ro-RO" sz="1400" dirty="0">
                <a:latin typeface="Arial" panose="020B0604020202020204" pitchFamily="34" charset="0"/>
                <a:cs typeface="Arial" panose="020B0604020202020204" pitchFamily="34" charset="0"/>
              </a:rPr>
              <a:t> (EC) No. 1371/2007 </a:t>
            </a:r>
            <a:r>
              <a:rPr lang="ro-RO" sz="1400" b="1" dirty="0">
                <a:latin typeface="Arial" panose="020B0604020202020204" pitchFamily="34" charset="0"/>
                <a:cs typeface="Arial" panose="020B0604020202020204" pitchFamily="34" charset="0"/>
              </a:rPr>
              <a:t>(</a:t>
            </a:r>
            <a:r>
              <a:rPr lang="ro-RO" sz="1400" b="1" dirty="0" err="1">
                <a:latin typeface="Arial" panose="020B0604020202020204" pitchFamily="34" charset="0"/>
                <a:cs typeface="Arial" panose="020B0604020202020204" pitchFamily="34" charset="0"/>
              </a:rPr>
              <a:t>Article</a:t>
            </a:r>
            <a:r>
              <a:rPr lang="ro-RO" sz="1400" b="1" dirty="0">
                <a:latin typeface="Arial" panose="020B0604020202020204" pitchFamily="34" charset="0"/>
                <a:cs typeface="Arial" panose="020B0604020202020204" pitchFamily="34" charset="0"/>
              </a:rPr>
              <a:t> 24)</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Verifying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how</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infrastructure</a:t>
            </a:r>
            <a:r>
              <a:rPr lang="ro-RO" sz="1400" dirty="0">
                <a:latin typeface="Arial" panose="020B0604020202020204" pitchFamily="34" charset="0"/>
                <a:cs typeface="Arial" panose="020B0604020202020204" pitchFamily="34" charset="0"/>
              </a:rPr>
              <a:t> manager </a:t>
            </a:r>
            <a:r>
              <a:rPr lang="ro-RO" sz="1400" dirty="0" err="1">
                <a:latin typeface="Arial" panose="020B0604020202020204" pitchFamily="34" charset="0"/>
                <a:cs typeface="Arial" panose="020B0604020202020204" pitchFamily="34" charset="0"/>
              </a:rPr>
              <a:t>agrees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public </a:t>
            </a:r>
            <a:r>
              <a:rPr lang="ro-RO" sz="1400" dirty="0" err="1">
                <a:latin typeface="Arial" panose="020B0604020202020204" pitchFamily="34" charset="0"/>
                <a:cs typeface="Arial" panose="020B0604020202020204" pitchFamily="34" charset="0"/>
              </a:rPr>
              <a:t>authorities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take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appropriate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measures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ensure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personal </a:t>
            </a:r>
            <a:r>
              <a:rPr lang="ro-RO" sz="1400" dirty="0" err="1">
                <a:latin typeface="Arial" panose="020B0604020202020204" pitchFamily="34" charset="0"/>
                <a:cs typeface="Arial" panose="020B0604020202020204" pitchFamily="34" charset="0"/>
              </a:rPr>
              <a:t>safety</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passengers</a:t>
            </a:r>
            <a:r>
              <a:rPr lang="ro-RO" sz="1400" dirty="0">
                <a:latin typeface="Arial" panose="020B0604020202020204" pitchFamily="34" charset="0"/>
                <a:cs typeface="Arial" panose="020B0604020202020204" pitchFamily="34" charset="0"/>
              </a:rPr>
              <a:t> at </a:t>
            </a:r>
            <a:r>
              <a:rPr lang="ro-RO" sz="1400" dirty="0" err="1">
                <a:latin typeface="Arial" panose="020B0604020202020204" pitchFamily="34" charset="0"/>
                <a:cs typeface="Arial" panose="020B0604020202020204" pitchFamily="34" charset="0"/>
              </a:rPr>
              <a:t>stations</a:t>
            </a:r>
            <a:r>
              <a:rPr lang="ro-RO" sz="1400" dirty="0">
                <a:latin typeface="Arial" panose="020B0604020202020204" pitchFamily="34" charset="0"/>
                <a:cs typeface="Arial" panose="020B0604020202020204" pitchFamily="34" charset="0"/>
              </a:rPr>
              <a:t> </a:t>
            </a:r>
            <a:r>
              <a:rPr lang="ro-RO" sz="1400" b="1" dirty="0">
                <a:latin typeface="Arial" panose="020B0604020202020204" pitchFamily="34" charset="0"/>
                <a:cs typeface="Arial" panose="020B0604020202020204" pitchFamily="34" charset="0"/>
              </a:rPr>
              <a:t>(</a:t>
            </a:r>
            <a:r>
              <a:rPr lang="ro-RO" sz="1400" b="1" dirty="0" err="1">
                <a:latin typeface="Arial" panose="020B0604020202020204" pitchFamily="34" charset="0"/>
                <a:cs typeface="Arial" panose="020B0604020202020204" pitchFamily="34" charset="0"/>
              </a:rPr>
              <a:t>Article</a:t>
            </a:r>
            <a:r>
              <a:rPr lang="ro-RO" sz="1400" b="1" dirty="0">
                <a:latin typeface="Arial" panose="020B0604020202020204" pitchFamily="34" charset="0"/>
                <a:cs typeface="Arial" panose="020B0604020202020204" pitchFamily="34" charset="0"/>
              </a:rPr>
              <a:t> 26)</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Verification</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how</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Infrastructure</a:t>
            </a:r>
            <a:r>
              <a:rPr lang="ro-RO" sz="1400" dirty="0">
                <a:latin typeface="Arial" panose="020B0604020202020204" pitchFamily="34" charset="0"/>
                <a:cs typeface="Arial" panose="020B0604020202020204" pitchFamily="34" charset="0"/>
              </a:rPr>
              <a:t> Manager </a:t>
            </a:r>
            <a:r>
              <a:rPr lang="ro-RO" sz="1400" dirty="0" err="1">
                <a:latin typeface="Arial" panose="020B0604020202020204" pitchFamily="34" charset="0"/>
                <a:cs typeface="Arial" panose="020B0604020202020204" pitchFamily="34" charset="0"/>
              </a:rPr>
              <a:t>properly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informs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passengers</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contact </a:t>
            </a:r>
            <a:r>
              <a:rPr lang="ro-RO" sz="1400" dirty="0" err="1">
                <a:latin typeface="Arial" panose="020B0604020202020204" pitchFamily="34" charset="0"/>
                <a:cs typeface="Arial" panose="020B0604020202020204" pitchFamily="34" charset="0"/>
              </a:rPr>
              <a:t>details</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body </a:t>
            </a:r>
            <a:r>
              <a:rPr lang="ro-RO" sz="1400" dirty="0" err="1">
                <a:latin typeface="Arial" panose="020B0604020202020204" pitchFamily="34" charset="0"/>
                <a:cs typeface="Arial" panose="020B0604020202020204" pitchFamily="34" charset="0"/>
              </a:rPr>
              <a:t>responsible</a:t>
            </a:r>
            <a:r>
              <a:rPr lang="ro-RO" sz="1400" dirty="0">
                <a:latin typeface="Arial" panose="020B0604020202020204" pitchFamily="34" charset="0"/>
                <a:cs typeface="Arial" panose="020B0604020202020204" pitchFamily="34" charset="0"/>
              </a:rPr>
              <a:t> for </a:t>
            </a:r>
            <a:r>
              <a:rPr lang="ro-RO" sz="1400" dirty="0" err="1">
                <a:latin typeface="Arial" panose="020B0604020202020204" pitchFamily="34" charset="0"/>
                <a:cs typeface="Arial" panose="020B0604020202020204" pitchFamily="34" charset="0"/>
              </a:rPr>
              <a:t>implementing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Regulation</a:t>
            </a:r>
            <a:r>
              <a:rPr lang="ro-RO" sz="1400" dirty="0">
                <a:latin typeface="Arial" panose="020B0604020202020204" pitchFamily="34" charset="0"/>
                <a:cs typeface="Arial" panose="020B0604020202020204" pitchFamily="34" charset="0"/>
              </a:rPr>
              <a:t> (EC) No. 1371/2007 </a:t>
            </a:r>
            <a:r>
              <a:rPr lang="ro-RO" sz="1400" b="1" dirty="0">
                <a:latin typeface="Arial" panose="020B0604020202020204" pitchFamily="34" charset="0"/>
                <a:cs typeface="Arial" panose="020B0604020202020204" pitchFamily="34" charset="0"/>
              </a:rPr>
              <a:t>(</a:t>
            </a:r>
            <a:r>
              <a:rPr lang="ro-RO" sz="1400" b="1" dirty="0" err="1">
                <a:latin typeface="Arial" panose="020B0604020202020204" pitchFamily="34" charset="0"/>
                <a:cs typeface="Arial" panose="020B0604020202020204" pitchFamily="34" charset="0"/>
              </a:rPr>
              <a:t>Article</a:t>
            </a:r>
            <a:r>
              <a:rPr lang="ro-RO" sz="1400" b="1" dirty="0">
                <a:latin typeface="Arial" panose="020B0604020202020204" pitchFamily="34" charset="0"/>
                <a:cs typeface="Arial" panose="020B0604020202020204" pitchFamily="34" charset="0"/>
              </a:rPr>
              <a:t> 29)</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Verifying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that</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infrastructure</a:t>
            </a:r>
            <a:r>
              <a:rPr lang="ro-RO" sz="1400" dirty="0">
                <a:latin typeface="Arial" panose="020B0604020202020204" pitchFamily="34" charset="0"/>
                <a:cs typeface="Arial" panose="020B0604020202020204" pitchFamily="34" charset="0"/>
              </a:rPr>
              <a:t> manager </a:t>
            </a:r>
            <a:r>
              <a:rPr lang="ro-RO" sz="1400" dirty="0" err="1">
                <a:latin typeface="Arial" panose="020B0604020202020204" pitchFamily="34" charset="0"/>
                <a:cs typeface="Arial" panose="020B0604020202020204" pitchFamily="34" charset="0"/>
              </a:rPr>
              <a:t>provides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travel</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information</a:t>
            </a:r>
            <a:r>
              <a:rPr lang="ro-RO" sz="1400" dirty="0">
                <a:latin typeface="Arial" panose="020B0604020202020204" pitchFamily="34" charset="0"/>
                <a:cs typeface="Arial" panose="020B0604020202020204" pitchFamily="34" charset="0"/>
              </a:rPr>
              <a:t> on </a:t>
            </a:r>
            <a:r>
              <a:rPr lang="ro-RO" sz="1400" dirty="0" err="1">
                <a:latin typeface="Arial" panose="020B0604020202020204" pitchFamily="34" charset="0"/>
                <a:cs typeface="Arial" panose="020B0604020202020204" pitchFamily="34" charset="0"/>
              </a:rPr>
              <a:t>timetables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delays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 or </a:t>
            </a:r>
            <a:r>
              <a:rPr lang="ro-RO" sz="1400" dirty="0" err="1">
                <a:latin typeface="Arial" panose="020B0604020202020204" pitchFamily="34" charset="0"/>
                <a:cs typeface="Arial" panose="020B0604020202020204" pitchFamily="34" charset="0"/>
              </a:rPr>
              <a:t>interruptions</a:t>
            </a:r>
            <a:r>
              <a:rPr lang="ro-RO" sz="1400" dirty="0">
                <a:latin typeface="Arial" panose="020B0604020202020204" pitchFamily="34" charset="0"/>
                <a:cs typeface="Arial" panose="020B0604020202020204" pitchFamily="34" charset="0"/>
              </a:rPr>
              <a:t> in </a:t>
            </a:r>
            <a:r>
              <a:rPr lang="ro-RO" sz="1400" dirty="0" err="1">
                <a:latin typeface="Arial" panose="020B0604020202020204" pitchFamily="34" charset="0"/>
                <a:cs typeface="Arial" panose="020B0604020202020204" pitchFamily="34" charset="0"/>
              </a:rPr>
              <a:t>train</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movements</a:t>
            </a:r>
            <a:r>
              <a:rPr lang="ro-RO" sz="1400" dirty="0">
                <a:latin typeface="Arial" panose="020B0604020202020204" pitchFamily="34" charset="0"/>
                <a:cs typeface="Arial" panose="020B0604020202020204" pitchFamily="34" charset="0"/>
              </a:rPr>
              <a:t>, as </a:t>
            </a:r>
            <a:r>
              <a:rPr lang="ro-RO" sz="1400" dirty="0" err="1">
                <a:latin typeface="Arial" panose="020B0604020202020204" pitchFamily="34" charset="0"/>
                <a:cs typeface="Arial" panose="020B0604020202020204" pitchFamily="34" charset="0"/>
              </a:rPr>
              <a:t>well</a:t>
            </a:r>
            <a:r>
              <a:rPr lang="ro-RO" sz="1400" dirty="0">
                <a:latin typeface="Arial" panose="020B0604020202020204" pitchFamily="34" charset="0"/>
                <a:cs typeface="Arial" panose="020B0604020202020204" pitchFamily="34" charset="0"/>
              </a:rPr>
              <a:t> as </a:t>
            </a:r>
            <a:r>
              <a:rPr lang="ro-RO" sz="1400" dirty="0" err="1">
                <a:latin typeface="Arial" panose="020B0604020202020204" pitchFamily="34" charset="0"/>
                <a:cs typeface="Arial" panose="020B0604020202020204" pitchFamily="34" charset="0"/>
              </a:rPr>
              <a:t>access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conditions</a:t>
            </a:r>
            <a:r>
              <a:rPr lang="ro-RO" sz="1400" dirty="0">
                <a:latin typeface="Arial" panose="020B0604020202020204" pitchFamily="34" charset="0"/>
                <a:cs typeface="Arial" panose="020B0604020202020204" pitchFamily="34" charset="0"/>
              </a:rPr>
              <a:t> for </a:t>
            </a:r>
            <a:r>
              <a:rPr lang="ro-RO" sz="1400" dirty="0" err="1">
                <a:latin typeface="Arial" panose="020B0604020202020204" pitchFamily="34" charset="0"/>
                <a:cs typeface="Arial" panose="020B0604020202020204" pitchFamily="34" charset="0"/>
              </a:rPr>
              <a:t>disabled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persons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with</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reduced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mobility</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Checking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way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rail</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passengers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complaints</a:t>
            </a:r>
            <a:r>
              <a:rPr lang="ro-RO" sz="1400" dirty="0">
                <a:latin typeface="Arial" panose="020B0604020202020204" pitchFamily="34" charset="0"/>
                <a:cs typeface="Arial" panose="020B0604020202020204" pitchFamily="34" charset="0"/>
              </a:rPr>
              <a:t> are </a:t>
            </a:r>
            <a:r>
              <a:rPr lang="ro-RO" sz="1400" dirty="0" err="1">
                <a:latin typeface="Arial" panose="020B0604020202020204" pitchFamily="34" charset="0"/>
                <a:cs typeface="Arial" panose="020B0604020202020204" pitchFamily="34" charset="0"/>
              </a:rPr>
              <a:t>handled</a:t>
            </a:r>
            <a:r>
              <a:rPr lang="ro-RO" sz="1400" dirty="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Verification</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conditions</a:t>
            </a:r>
            <a:r>
              <a:rPr lang="ro-RO" sz="1400" dirty="0">
                <a:latin typeface="Arial" panose="020B0604020202020204" pitchFamily="34" charset="0"/>
                <a:cs typeface="Arial" panose="020B0604020202020204" pitchFamily="34" charset="0"/>
              </a:rPr>
              <a:t> made </a:t>
            </a:r>
            <a:r>
              <a:rPr lang="ro-RO" sz="1400" dirty="0" err="1">
                <a:latin typeface="Arial" panose="020B0604020202020204" pitchFamily="34" charset="0"/>
                <a:cs typeface="Arial" panose="020B0604020202020204" pitchFamily="34" charset="0"/>
              </a:rPr>
              <a:t>available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to</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public </a:t>
            </a:r>
            <a:r>
              <a:rPr lang="ro-RO" sz="1400" dirty="0" err="1">
                <a:latin typeface="Arial" panose="020B0604020202020204" pitchFamily="34" charset="0"/>
                <a:cs typeface="Arial" panose="020B0604020202020204" pitchFamily="34" charset="0"/>
              </a:rPr>
              <a:t>traveling</a:t>
            </a:r>
            <a:r>
              <a:rPr lang="ro-RO" sz="1400" dirty="0">
                <a:latin typeface="Arial" panose="020B0604020202020204" pitchFamily="34" charset="0"/>
                <a:cs typeface="Arial" panose="020B0604020202020204" pitchFamily="34" charset="0"/>
              </a:rPr>
              <a:t> in </a:t>
            </a:r>
            <a:r>
              <a:rPr lang="ro-RO" sz="1400" dirty="0" err="1">
                <a:latin typeface="Arial" panose="020B0604020202020204" pitchFamily="34" charset="0"/>
                <a:cs typeface="Arial" panose="020B0604020202020204" pitchFamily="34" charset="0"/>
              </a:rPr>
              <a:t>railway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stations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platforms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other</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facilities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cleaning</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stage</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railway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station</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premises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and</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equipment</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punctuality</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services</a:t>
            </a:r>
            <a:r>
              <a:rPr lang="ro-RO" sz="1400" dirty="0">
                <a:latin typeface="Arial" panose="020B0604020202020204" pitchFamily="34" charset="0"/>
                <a:cs typeface="Arial" panose="020B0604020202020204" pitchFamily="34" charset="0"/>
              </a:rPr>
              <a:t>, etc.</a:t>
            </a:r>
          </a:p>
          <a:p>
            <a:pPr algn="just">
              <a:buFont typeface="Wingdings" panose="05000000000000000000" pitchFamily="2" charset="2"/>
              <a:buChar char="Ø"/>
            </a:pPr>
            <a:r>
              <a:rPr lang="ro-RO" sz="1400" dirty="0" err="1">
                <a:latin typeface="Arial" panose="020B0604020202020204" pitchFamily="34" charset="0"/>
                <a:cs typeface="Arial" panose="020B0604020202020204" pitchFamily="34" charset="0"/>
              </a:rPr>
              <a:t>Verification</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essential</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requirements</a:t>
            </a:r>
            <a:r>
              <a:rPr lang="ro-RO" sz="1400" dirty="0">
                <a:latin typeface="Arial" panose="020B0604020202020204" pitchFamily="34" charset="0"/>
                <a:cs typeface="Arial" panose="020B0604020202020204" pitchFamily="34" charset="0"/>
              </a:rPr>
              <a:t> of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b="1" dirty="0">
                <a:latin typeface="Arial" panose="020B0604020202020204" pitchFamily="34" charset="0"/>
                <a:cs typeface="Arial" panose="020B0604020202020204" pitchFamily="34" charset="0"/>
              </a:rPr>
              <a:t>PRM TSI</a:t>
            </a:r>
            <a:r>
              <a:rPr lang="ro-RO" sz="1400" dirty="0">
                <a:latin typeface="Arial" panose="020B0604020202020204" pitchFamily="34" charset="0"/>
                <a:cs typeface="Arial" panose="020B0604020202020204" pitchFamily="34" charset="0"/>
              </a:rPr>
              <a:t>.</a:t>
            </a:r>
          </a:p>
          <a:p>
            <a:pPr>
              <a:spcBef>
                <a:spcPts val="600"/>
              </a:spcBef>
              <a:buFont typeface="Wingdings" panose="05000000000000000000" pitchFamily="2" charset="2"/>
              <a:buChar char="Ø"/>
            </a:pPr>
            <a:endParaRPr lang="ro-RO" sz="1200" dirty="0">
              <a:latin typeface="Arial" panose="020B0604020202020204" pitchFamily="34" charset="0"/>
              <a:cs typeface="Arial" panose="020B0604020202020204" pitchFamily="34" charset="0"/>
            </a:endParaRPr>
          </a:p>
          <a:p>
            <a:pPr>
              <a:spcBef>
                <a:spcPts val="600"/>
              </a:spcBef>
              <a:buFont typeface="Wingdings" panose="05000000000000000000" pitchFamily="2" charset="2"/>
              <a:buChar char="Ø"/>
            </a:pPr>
            <a:endParaRPr lang="ro-RO" sz="1200" dirty="0">
              <a:latin typeface="Arial" panose="020B0604020202020204" pitchFamily="34" charset="0"/>
              <a:cs typeface="Arial" panose="020B0604020202020204" pitchFamily="34" charset="0"/>
            </a:endParaRPr>
          </a:p>
        </p:txBody>
      </p:sp>
      <p:pic>
        <p:nvPicPr>
          <p:cNvPr id="5"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07454"/>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4374"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252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55639"/>
            <a:ext cx="8911687" cy="353961"/>
          </a:xfrm>
        </p:spPr>
        <p:txBody>
          <a:bodyPr>
            <a:noAutofit/>
          </a:bodyPr>
          <a:lstStyle/>
          <a:p>
            <a:pPr algn="ctr"/>
            <a:r>
              <a:rPr lang="ro-RO" sz="2000" b="1" i="1" dirty="0">
                <a:latin typeface="Arial" panose="020B0604020202020204" pitchFamily="34" charset="0"/>
                <a:cs typeface="Arial" panose="020B0604020202020204" pitchFamily="34" charset="0"/>
              </a:rPr>
              <a:t>   RO </a:t>
            </a:r>
            <a:r>
              <a:rPr lang="ro-RO" sz="2000" b="1" i="1" dirty="0" err="1">
                <a:latin typeface="Arial" panose="020B0604020202020204" pitchFamily="34" charset="0"/>
                <a:cs typeface="Arial" panose="020B0604020202020204" pitchFamily="34" charset="0"/>
              </a:rPr>
              <a:t>NEB’s</a:t>
            </a:r>
            <a:r>
              <a:rPr lang="ro-RO" sz="2000" b="1" i="1" dirty="0">
                <a:latin typeface="Arial" panose="020B0604020202020204" pitchFamily="34" charset="0"/>
                <a:cs typeface="Arial" panose="020B0604020202020204" pitchFamily="34" charset="0"/>
              </a:rPr>
              <a:t> </a:t>
            </a:r>
            <a:r>
              <a:rPr lang="ro-RO" sz="2000" b="1" i="1" dirty="0" err="1">
                <a:latin typeface="Arial" panose="020B0604020202020204" pitchFamily="34" charset="0"/>
                <a:cs typeface="Arial" panose="020B0604020202020204" pitchFamily="34" charset="0"/>
              </a:rPr>
              <a:t>activity</a:t>
            </a:r>
            <a:r>
              <a:rPr lang="ro-RO" sz="2000" b="1" i="1" dirty="0">
                <a:latin typeface="Arial" panose="020B0604020202020204" pitchFamily="34" charset="0"/>
                <a:cs typeface="Arial" panose="020B0604020202020204" pitchFamily="34" charset="0"/>
              </a:rPr>
              <a:t> </a:t>
            </a:r>
          </a:p>
        </p:txBody>
      </p:sp>
      <p:graphicFrame>
        <p:nvGraphicFramePr>
          <p:cNvPr id="10" name="Substituent conținut 9"/>
          <p:cNvGraphicFramePr>
            <a:graphicFrameLocks noGrp="1"/>
          </p:cNvGraphicFramePr>
          <p:nvPr>
            <p:ph idx="1"/>
            <p:extLst>
              <p:ext uri="{D42A27DB-BD31-4B8C-83A1-F6EECF244321}">
                <p14:modId xmlns:p14="http://schemas.microsoft.com/office/powerpoint/2010/main" val="3440074901"/>
              </p:ext>
            </p:extLst>
          </p:nvPr>
        </p:nvGraphicFramePr>
        <p:xfrm>
          <a:off x="2589213" y="895350"/>
          <a:ext cx="8796542" cy="3627489"/>
        </p:xfrm>
        <a:graphic>
          <a:graphicData uri="http://schemas.openxmlformats.org/drawingml/2006/chart">
            <c:chart xmlns:c="http://schemas.openxmlformats.org/drawingml/2006/chart" xmlns:r="http://schemas.openxmlformats.org/officeDocument/2006/relationships" r:id="rId2"/>
          </a:graphicData>
        </a:graphic>
      </p:graphicFrame>
      <p:sp>
        <p:nvSpPr>
          <p:cNvPr id="11" name="CasetăText 10"/>
          <p:cNvSpPr txBox="1"/>
          <p:nvPr/>
        </p:nvSpPr>
        <p:spPr>
          <a:xfrm>
            <a:off x="2413102" y="5212277"/>
            <a:ext cx="9091510" cy="707886"/>
          </a:xfrm>
          <a:prstGeom prst="rect">
            <a:avLst/>
          </a:prstGeom>
          <a:noFill/>
        </p:spPr>
        <p:txBody>
          <a:bodyPr wrap="square" rtlCol="0">
            <a:spAutoFit/>
          </a:bodyPr>
          <a:lstStyle/>
          <a:p>
            <a:pPr algn="ctr"/>
            <a:r>
              <a:rPr lang="en-US" sz="2000" i="1" dirty="0">
                <a:latin typeface="Arial" panose="020B0604020202020204" pitchFamily="34" charset="0"/>
                <a:cs typeface="Arial" panose="020B0604020202020204" pitchFamily="34" charset="0"/>
              </a:rPr>
              <a:t>The volume of surveillance activities carried out </a:t>
            </a:r>
            <a:endParaRPr lang="ro-RO" sz="2000" i="1" dirty="0">
              <a:latin typeface="Arial" panose="020B0604020202020204" pitchFamily="34" charset="0"/>
              <a:cs typeface="Arial" panose="020B0604020202020204" pitchFamily="34" charset="0"/>
            </a:endParaRPr>
          </a:p>
          <a:p>
            <a:pPr algn="ctr"/>
            <a:r>
              <a:rPr lang="en-US" sz="2000" i="1" dirty="0">
                <a:latin typeface="Arial" panose="020B0604020202020204" pitchFamily="34" charset="0"/>
                <a:cs typeface="Arial" panose="020B0604020202020204" pitchFamily="34" charset="0"/>
              </a:rPr>
              <a:t>by the </a:t>
            </a:r>
            <a:r>
              <a:rPr lang="ro-RO" sz="2000" i="1" dirty="0">
                <a:latin typeface="Arial" panose="020B0604020202020204" pitchFamily="34" charset="0"/>
                <a:cs typeface="Arial" panose="020B0604020202020204" pitchFamily="34" charset="0"/>
              </a:rPr>
              <a:t>Surveillance Service Passenger Rights</a:t>
            </a:r>
          </a:p>
        </p:txBody>
      </p:sp>
      <p:pic>
        <p:nvPicPr>
          <p:cNvPr id="12"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1732"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14" name="Picture 3" descr="Centenar-Romania 151x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2" y="5911850"/>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59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2" y="373625"/>
            <a:ext cx="8911687" cy="498987"/>
          </a:xfrm>
        </p:spPr>
        <p:txBody>
          <a:bodyPr>
            <a:normAutofit/>
          </a:bodyPr>
          <a:lstStyle/>
          <a:p>
            <a:pPr algn="ctr"/>
            <a:r>
              <a:rPr lang="ro-RO" sz="2400" b="1" i="1" dirty="0">
                <a:latin typeface="Arial" panose="020B0604020202020204" pitchFamily="34" charset="0"/>
                <a:cs typeface="Arial" panose="020B0604020202020204" pitchFamily="34" charset="0"/>
              </a:rPr>
              <a:t>RO </a:t>
            </a:r>
            <a:r>
              <a:rPr lang="ro-RO" sz="2400" b="1" i="1" dirty="0" err="1">
                <a:latin typeface="Arial" panose="020B0604020202020204" pitchFamily="34" charset="0"/>
                <a:cs typeface="Arial" panose="020B0604020202020204" pitchFamily="34" charset="0"/>
              </a:rPr>
              <a:t>NEB’s</a:t>
            </a:r>
            <a:r>
              <a:rPr lang="ro-RO" sz="2400" b="1" i="1" dirty="0">
                <a:latin typeface="Arial" panose="020B0604020202020204" pitchFamily="34" charset="0"/>
                <a:cs typeface="Arial" panose="020B0604020202020204" pitchFamily="34" charset="0"/>
              </a:rPr>
              <a:t> </a:t>
            </a:r>
            <a:r>
              <a:rPr lang="ro-RO" sz="2400" b="1" i="1" dirty="0" err="1">
                <a:latin typeface="Arial" panose="020B0604020202020204" pitchFamily="34" charset="0"/>
                <a:cs typeface="Arial" panose="020B0604020202020204" pitchFamily="34" charset="0"/>
              </a:rPr>
              <a:t>activity</a:t>
            </a:r>
            <a:r>
              <a:rPr lang="ro-RO" sz="2400" b="1" i="1" dirty="0">
                <a:latin typeface="Arial" panose="020B0604020202020204" pitchFamily="34" charset="0"/>
                <a:cs typeface="Arial" panose="020B0604020202020204" pitchFamily="34" charset="0"/>
              </a:rPr>
              <a:t> for 2018</a:t>
            </a:r>
            <a:endParaRPr lang="ro-RO" sz="2400" dirty="0"/>
          </a:p>
        </p:txBody>
      </p:sp>
      <p:graphicFrame>
        <p:nvGraphicFramePr>
          <p:cNvPr id="22" name="Substituent conținut 21"/>
          <p:cNvGraphicFramePr>
            <a:graphicFrameLocks noGrp="1"/>
          </p:cNvGraphicFramePr>
          <p:nvPr>
            <p:ph idx="1"/>
            <p:extLst>
              <p:ext uri="{D42A27DB-BD31-4B8C-83A1-F6EECF244321}">
                <p14:modId xmlns:p14="http://schemas.microsoft.com/office/powerpoint/2010/main" val="36055859"/>
              </p:ext>
            </p:extLst>
          </p:nvPr>
        </p:nvGraphicFramePr>
        <p:xfrm>
          <a:off x="2307102" y="1341120"/>
          <a:ext cx="9193797" cy="4570730"/>
        </p:xfrm>
        <a:graphic>
          <a:graphicData uri="http://schemas.openxmlformats.org/drawingml/2006/chart">
            <c:chart xmlns:c="http://schemas.openxmlformats.org/drawingml/2006/chart" xmlns:r="http://schemas.openxmlformats.org/officeDocument/2006/relationships" r:id="rId2"/>
          </a:graphicData>
        </a:graphic>
      </p:graphicFrame>
      <p:sp>
        <p:nvSpPr>
          <p:cNvPr id="23" name="CasetăText 22"/>
          <p:cNvSpPr txBox="1"/>
          <p:nvPr/>
        </p:nvSpPr>
        <p:spPr>
          <a:xfrm>
            <a:off x="8160393" y="1066051"/>
            <a:ext cx="3834384" cy="830997"/>
          </a:xfrm>
          <a:prstGeom prst="rect">
            <a:avLst/>
          </a:prstGeom>
          <a:noFill/>
        </p:spPr>
        <p:txBody>
          <a:bodyPr wrap="square" rtlCol="0">
            <a:spAutoFit/>
          </a:bodyPr>
          <a:lstStyle/>
          <a:p>
            <a:pPr algn="ctr"/>
            <a:r>
              <a:rPr lang="ro-RO" sz="2400" dirty="0" err="1">
                <a:latin typeface="Arial" panose="020B0604020202020204" pitchFamily="34" charset="0"/>
                <a:cs typeface="Arial" panose="020B0604020202020204" pitchFamily="34" charset="0"/>
              </a:rPr>
              <a:t>verification</a:t>
            </a:r>
            <a:r>
              <a:rPr lang="ro-RO" sz="2400" dirty="0">
                <a:latin typeface="Arial" panose="020B0604020202020204" pitchFamily="34" charset="0"/>
                <a:cs typeface="Arial" panose="020B0604020202020204" pitchFamily="34" charset="0"/>
              </a:rPr>
              <a:t> </a:t>
            </a:r>
          </a:p>
          <a:p>
            <a:pPr algn="ctr"/>
            <a:r>
              <a:rPr lang="ro-RO" sz="2400" dirty="0" err="1">
                <a:latin typeface="Arial" panose="020B0604020202020204" pitchFamily="34" charset="0"/>
                <a:cs typeface="Arial" panose="020B0604020202020204" pitchFamily="34" charset="0"/>
              </a:rPr>
              <a:t>places</a:t>
            </a:r>
            <a:r>
              <a:rPr lang="ro-RO" sz="2400" dirty="0">
                <a:latin typeface="Arial" panose="020B0604020202020204" pitchFamily="34" charset="0"/>
                <a:cs typeface="Arial" panose="020B0604020202020204" pitchFamily="34" charset="0"/>
              </a:rPr>
              <a:t> for </a:t>
            </a:r>
            <a:r>
              <a:rPr lang="ro-RO" sz="2400" dirty="0" err="1">
                <a:latin typeface="Arial" panose="020B0604020202020204" pitchFamily="34" charset="0"/>
                <a:cs typeface="Arial" panose="020B0604020202020204" pitchFamily="34" charset="0"/>
              </a:rPr>
              <a:t>trains</a:t>
            </a:r>
            <a:r>
              <a:rPr lang="ro-RO" sz="2400" dirty="0">
                <a:latin typeface="Arial" panose="020B0604020202020204" pitchFamily="34" charset="0"/>
                <a:cs typeface="Arial" panose="020B0604020202020204" pitchFamily="34" charset="0"/>
              </a:rPr>
              <a:t> </a:t>
            </a:r>
            <a:r>
              <a:rPr lang="ro-RO" sz="2400" dirty="0" err="1">
                <a:latin typeface="Arial" panose="020B0604020202020204" pitchFamily="34" charset="0"/>
                <a:cs typeface="Arial" panose="020B0604020202020204" pitchFamily="34" charset="0"/>
              </a:rPr>
              <a:t>sanitation</a:t>
            </a:r>
            <a:endParaRPr lang="ro-RO" sz="2400" dirty="0">
              <a:latin typeface="Arial" panose="020B0604020202020204" pitchFamily="34" charset="0"/>
              <a:cs typeface="Arial" panose="020B0604020202020204" pitchFamily="34" charset="0"/>
            </a:endParaRPr>
          </a:p>
        </p:txBody>
      </p:sp>
      <p:pic>
        <p:nvPicPr>
          <p:cNvPr id="24" name="Picture 3" descr="Centenar-Romania 151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5911850"/>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26" name="Picture 2" descr="Sigla_AFER_200x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1732"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883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60868"/>
            <a:ext cx="8911687" cy="330199"/>
          </a:xfrm>
        </p:spPr>
        <p:txBody>
          <a:bodyPr>
            <a:noAutofit/>
          </a:bodyPr>
          <a:lstStyle/>
          <a:p>
            <a:pPr algn="ctr"/>
            <a:r>
              <a:rPr lang="ro-RO" sz="2000" b="1" i="1" dirty="0">
                <a:latin typeface="Arial" panose="020B0604020202020204" pitchFamily="34" charset="0"/>
                <a:cs typeface="Arial" panose="020B0604020202020204" pitchFamily="34" charset="0"/>
              </a:rPr>
              <a:t>RO </a:t>
            </a:r>
            <a:r>
              <a:rPr lang="ro-RO" sz="2000" b="1" i="1" dirty="0" err="1">
                <a:latin typeface="Arial" panose="020B0604020202020204" pitchFamily="34" charset="0"/>
                <a:cs typeface="Arial" panose="020B0604020202020204" pitchFamily="34" charset="0"/>
              </a:rPr>
              <a:t>NEB’s</a:t>
            </a:r>
            <a:r>
              <a:rPr lang="ro-RO" sz="2000" b="1" i="1" dirty="0">
                <a:latin typeface="Arial" panose="020B0604020202020204" pitchFamily="34" charset="0"/>
                <a:cs typeface="Arial" panose="020B0604020202020204" pitchFamily="34" charset="0"/>
              </a:rPr>
              <a:t> </a:t>
            </a:r>
            <a:r>
              <a:rPr lang="ro-RO" sz="2000" b="1" i="1" dirty="0" err="1">
                <a:latin typeface="Arial" panose="020B0604020202020204" pitchFamily="34" charset="0"/>
                <a:cs typeface="Arial" panose="020B0604020202020204" pitchFamily="34" charset="0"/>
              </a:rPr>
              <a:t>activity</a:t>
            </a:r>
            <a:r>
              <a:rPr lang="ro-RO" sz="2000" b="1" i="1" dirty="0">
                <a:latin typeface="Arial" panose="020B0604020202020204" pitchFamily="34" charset="0"/>
                <a:cs typeface="Arial" panose="020B0604020202020204" pitchFamily="34" charset="0"/>
              </a:rPr>
              <a:t> - volume </a:t>
            </a:r>
            <a:r>
              <a:rPr lang="ro-RO" sz="2000" b="1" i="1" dirty="0" err="1">
                <a:latin typeface="Arial" panose="020B0604020202020204" pitchFamily="34" charset="0"/>
                <a:cs typeface="Arial" panose="020B0604020202020204" pitchFamily="34" charset="0"/>
              </a:rPr>
              <a:t>complaints</a:t>
            </a:r>
            <a:endParaRPr lang="ro-RO" sz="2000" b="1" i="1" dirty="0">
              <a:latin typeface="Arial" panose="020B0604020202020204" pitchFamily="34" charset="0"/>
              <a:cs typeface="Arial" panose="020B0604020202020204" pitchFamily="34" charset="0"/>
            </a:endParaRPr>
          </a:p>
        </p:txBody>
      </p:sp>
      <p:graphicFrame>
        <p:nvGraphicFramePr>
          <p:cNvPr id="38" name="Substituent conținut 37"/>
          <p:cNvGraphicFramePr>
            <a:graphicFrameLocks noGrp="1"/>
          </p:cNvGraphicFramePr>
          <p:nvPr>
            <p:ph idx="1"/>
            <p:extLst>
              <p:ext uri="{D42A27DB-BD31-4B8C-83A1-F6EECF244321}">
                <p14:modId xmlns:p14="http://schemas.microsoft.com/office/powerpoint/2010/main" val="1133691532"/>
              </p:ext>
            </p:extLst>
          </p:nvPr>
        </p:nvGraphicFramePr>
        <p:xfrm>
          <a:off x="3225799" y="1100666"/>
          <a:ext cx="8278813" cy="3488267"/>
        </p:xfrm>
        <a:graphic>
          <a:graphicData uri="http://schemas.openxmlformats.org/drawingml/2006/chart">
            <c:chart xmlns:c="http://schemas.openxmlformats.org/drawingml/2006/chart" xmlns:r="http://schemas.openxmlformats.org/officeDocument/2006/relationships" r:id="rId2"/>
          </a:graphicData>
        </a:graphic>
      </p:graphicFrame>
      <p:sp>
        <p:nvSpPr>
          <p:cNvPr id="39" name="CasetăText 38"/>
          <p:cNvSpPr txBox="1"/>
          <p:nvPr/>
        </p:nvSpPr>
        <p:spPr>
          <a:xfrm>
            <a:off x="2367435" y="4699270"/>
            <a:ext cx="9137177" cy="1555682"/>
          </a:xfrm>
          <a:prstGeom prst="rect">
            <a:avLst/>
          </a:prstGeom>
          <a:noFill/>
        </p:spPr>
        <p:txBody>
          <a:bodyPr wrap="square" rtlCol="0">
            <a:spAutoFit/>
          </a:bodyPr>
          <a:lstStyle/>
          <a:p>
            <a:pPr algn="ctr">
              <a:lnSpc>
                <a:spcPct val="150000"/>
              </a:lnSpc>
            </a:pPr>
            <a:r>
              <a:rPr lang="en-US" sz="1300" b="1" i="1" dirty="0">
                <a:latin typeface="Arial" panose="020B0604020202020204" pitchFamily="34" charset="0"/>
                <a:cs typeface="Arial" panose="020B0604020202020204" pitchFamily="34" charset="0"/>
              </a:rPr>
              <a:t>The significant increase in the number of complaints received and managed by NEB is due to the intensification of field surveillance actions by NEB staff and order for the public infrastructure manager and railway passenger transport operators to display in a visible place, within the railway stations, ticket offices, ticket sales platforms and on own sites</a:t>
            </a:r>
          </a:p>
          <a:p>
            <a:pPr algn="ctr">
              <a:lnSpc>
                <a:spcPct val="150000"/>
              </a:lnSpc>
            </a:pPr>
            <a:r>
              <a:rPr lang="en-US" sz="1300" b="1" i="1" dirty="0">
                <a:latin typeface="Arial" panose="020B0604020202020204" pitchFamily="34" charset="0"/>
                <a:cs typeface="Arial" panose="020B0604020202020204" pitchFamily="34" charset="0"/>
              </a:rPr>
              <a:t>the NEB contact details and the address passengersrights@afer.ro.</a:t>
            </a:r>
            <a:endParaRPr lang="ro-RO" sz="1300" b="1" i="1" dirty="0">
              <a:latin typeface="Arial" panose="020B0604020202020204" pitchFamily="34" charset="0"/>
              <a:cs typeface="Arial" panose="020B0604020202020204" pitchFamily="34" charset="0"/>
            </a:endParaRPr>
          </a:p>
        </p:txBody>
      </p:sp>
      <p:pic>
        <p:nvPicPr>
          <p:cNvPr id="6" name="Picture 3" descr="Centenar-Romania 151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925" y="6019427"/>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8" name="Picture 2" descr="Sigla_AFER_200x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1732"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79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602672" y="121920"/>
            <a:ext cx="8911687" cy="365760"/>
          </a:xfrm>
        </p:spPr>
        <p:txBody>
          <a:bodyPr>
            <a:normAutofit/>
          </a:bodyPr>
          <a:lstStyle/>
          <a:p>
            <a:pPr algn="ctr"/>
            <a:r>
              <a:rPr lang="en-US" sz="1600" b="1" i="1" dirty="0">
                <a:latin typeface="Arial" panose="020B0604020202020204" pitchFamily="34" charset="0"/>
                <a:cs typeface="Arial" panose="020B0604020202020204" pitchFamily="34" charset="0"/>
              </a:rPr>
              <a:t>Volume of complaints under Regulation (EC) No. 1371/2007</a:t>
            </a:r>
          </a:p>
        </p:txBody>
      </p:sp>
      <p:graphicFrame>
        <p:nvGraphicFramePr>
          <p:cNvPr id="7" name="Substituent conținut 6"/>
          <p:cNvGraphicFramePr>
            <a:graphicFrameLocks noGrp="1"/>
          </p:cNvGraphicFramePr>
          <p:nvPr>
            <p:ph idx="1"/>
            <p:extLst>
              <p:ext uri="{D42A27DB-BD31-4B8C-83A1-F6EECF244321}">
                <p14:modId xmlns:p14="http://schemas.microsoft.com/office/powerpoint/2010/main" val="3379408491"/>
              </p:ext>
            </p:extLst>
          </p:nvPr>
        </p:nvGraphicFramePr>
        <p:xfrm>
          <a:off x="3065929" y="787400"/>
          <a:ext cx="7994943" cy="576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2529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77801"/>
            <a:ext cx="8911687" cy="330198"/>
          </a:xfrm>
        </p:spPr>
        <p:txBody>
          <a:bodyPr>
            <a:noAutofit/>
          </a:bodyPr>
          <a:lstStyle/>
          <a:p>
            <a:r>
              <a:rPr lang="en-US" sz="1400" b="1" i="1" dirty="0">
                <a:latin typeface="Arial" panose="020B0604020202020204" pitchFamily="34" charset="0"/>
                <a:cs typeface="Arial" panose="020B0604020202020204" pitchFamily="34" charset="0"/>
              </a:rPr>
              <a:t>Channels for receiving complaints from passengers or forwarded by other competent institutions</a:t>
            </a:r>
          </a:p>
        </p:txBody>
      </p:sp>
      <p:sp>
        <p:nvSpPr>
          <p:cNvPr id="3" name="Substituent conținut 2"/>
          <p:cNvSpPr>
            <a:spLocks noGrp="1"/>
          </p:cNvSpPr>
          <p:nvPr>
            <p:ph idx="1"/>
          </p:nvPr>
        </p:nvSpPr>
        <p:spPr>
          <a:xfrm>
            <a:off x="1930400" y="694267"/>
            <a:ext cx="9574212" cy="5346215"/>
          </a:xfrm>
          <a:solidFill>
            <a:schemeClr val="bg1"/>
          </a:solidFill>
          <a:ln>
            <a:solidFill>
              <a:srgbClr val="41646B"/>
            </a:solidFill>
          </a:ln>
        </p:spPr>
        <p:txBody>
          <a:bodyPr>
            <a:normAutofit/>
          </a:bodyPr>
          <a:lstStyle/>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ro-RO" sz="1200" dirty="0" err="1">
                <a:latin typeface="Arial" panose="020B0604020202020204" pitchFamily="34" charset="0"/>
                <a:cs typeface="Arial" panose="020B0604020202020204" pitchFamily="34" charset="0"/>
              </a:rPr>
              <a:t>by</a:t>
            </a:r>
            <a:r>
              <a:rPr lang="ro-RO" sz="1200" dirty="0">
                <a:latin typeface="Arial" panose="020B0604020202020204" pitchFamily="34" charset="0"/>
                <a:cs typeface="Arial" panose="020B0604020202020204" pitchFamily="34" charset="0"/>
              </a:rPr>
              <a:t> email </a:t>
            </a:r>
            <a:r>
              <a:rPr lang="ro-RO" sz="1200" dirty="0" err="1">
                <a:latin typeface="Arial" panose="020B0604020202020204" pitchFamily="34" charset="0"/>
                <a:cs typeface="Arial" panose="020B0604020202020204" pitchFamily="34" charset="0"/>
              </a:rPr>
              <a:t>address</a:t>
            </a:r>
            <a:r>
              <a:rPr lang="ro-RO" sz="1200" dirty="0">
                <a:latin typeface="Arial" panose="020B0604020202020204" pitchFamily="34" charset="0"/>
                <a:cs typeface="Arial" panose="020B0604020202020204" pitchFamily="34" charset="0"/>
              </a:rPr>
              <a:t>:</a:t>
            </a:r>
          </a:p>
          <a:p>
            <a:pPr marL="0" indent="0">
              <a:buNone/>
            </a:pPr>
            <a:r>
              <a:rPr lang="ro-RO" sz="1200" dirty="0">
                <a:latin typeface="Arial" panose="020B0604020202020204" pitchFamily="34" charset="0"/>
                <a:cs typeface="Arial" panose="020B0604020202020204" pitchFamily="34" charset="0"/>
              </a:rPr>
              <a:t>        </a:t>
            </a:r>
            <a:r>
              <a:rPr lang="ro-RO" sz="1200" b="1" u="sng" dirty="0">
                <a:latin typeface="Arial" panose="020B0604020202020204" pitchFamily="34" charset="0"/>
                <a:cs typeface="Arial" panose="020B0604020202020204" pitchFamily="34" charset="0"/>
              </a:rPr>
              <a:t>passengersrights@afer.ro</a:t>
            </a: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r>
              <a:rPr lang="ro-RO" sz="1200" dirty="0" err="1">
                <a:latin typeface="Arial" panose="020B0604020202020204" pitchFamily="34" charset="0"/>
                <a:cs typeface="Arial" panose="020B0604020202020204" pitchFamily="34" charset="0"/>
              </a:rPr>
              <a:t>by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platform</a:t>
            </a:r>
            <a:r>
              <a:rPr lang="ro-RO" sz="1200" dirty="0">
                <a:latin typeface="Arial" panose="020B0604020202020204" pitchFamily="34" charset="0"/>
                <a:cs typeface="Arial" panose="020B0604020202020204" pitchFamily="34" charset="0"/>
              </a:rPr>
              <a:t> </a:t>
            </a:r>
            <a:r>
              <a:rPr lang="ro-RO" sz="1200" b="1" u="sng" dirty="0">
                <a:solidFill>
                  <a:schemeClr val="tx2"/>
                </a:solidFill>
                <a:latin typeface="Arial" panose="020B0604020202020204" pitchFamily="34" charset="0"/>
                <a:cs typeface="Arial" panose="020B0604020202020204" pitchFamily="34" charset="0"/>
              </a:rPr>
              <a:t>www.afer.ro</a:t>
            </a:r>
            <a:r>
              <a:rPr lang="ro-RO" sz="1200" b="1" u="sng" dirty="0">
                <a:latin typeface="Arial" panose="020B0604020202020204" pitchFamily="34" charset="0"/>
                <a:cs typeface="Arial" panose="020B0604020202020204" pitchFamily="34" charset="0"/>
              </a:rPr>
              <a:t> </a:t>
            </a:r>
          </a:p>
          <a:p>
            <a:pPr marL="0" indent="0">
              <a:buNone/>
            </a:pPr>
            <a:r>
              <a:rPr lang="ro-R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 the standardized section notifications</a:t>
            </a: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by post to the </a:t>
            </a:r>
            <a:r>
              <a:rPr lang="en-US" sz="1200" b="1" dirty="0">
                <a:latin typeface="Arial" panose="020B0604020202020204" pitchFamily="34" charset="0"/>
                <a:cs typeface="Arial" panose="020B0604020202020204" pitchFamily="34" charset="0"/>
              </a:rPr>
              <a:t>Romanian Railway Authority</a:t>
            </a:r>
            <a:r>
              <a:rPr lang="ro-RO" sz="1200" b="1" dirty="0">
                <a:latin typeface="Arial" panose="020B0604020202020204" pitchFamily="34" charset="0"/>
                <a:cs typeface="Arial" panose="020B0604020202020204" pitchFamily="34" charset="0"/>
              </a:rPr>
              <a:t> : București, Calea Griviței nr. 393.</a:t>
            </a:r>
          </a:p>
          <a:p>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200" dirty="0">
              <a:latin typeface="Arial" panose="020B0604020202020204" pitchFamily="34" charset="0"/>
              <a:cs typeface="Arial" panose="020B0604020202020204" pitchFamily="34" charset="0"/>
            </a:endParaRPr>
          </a:p>
          <a:p>
            <a:pPr marL="0" indent="0">
              <a:buNone/>
            </a:pPr>
            <a:endParaRPr lang="ro-RO" sz="1400" dirty="0"/>
          </a:p>
        </p:txBody>
      </p:sp>
      <p:pic>
        <p:nvPicPr>
          <p:cNvPr id="5" name="Imagine 4"/>
          <p:cNvPicPr>
            <a:picLocks noChangeAspect="1"/>
          </p:cNvPicPr>
          <p:nvPr/>
        </p:nvPicPr>
        <p:blipFill>
          <a:blip r:embed="rId2"/>
          <a:stretch>
            <a:fillRect/>
          </a:stretch>
        </p:blipFill>
        <p:spPr>
          <a:xfrm>
            <a:off x="6510866" y="888371"/>
            <a:ext cx="4639733" cy="1994673"/>
          </a:xfrm>
          <a:prstGeom prst="rect">
            <a:avLst/>
          </a:prstGeom>
          <a:ln w="38100">
            <a:solidFill>
              <a:schemeClr val="accent1"/>
            </a:solidFill>
          </a:ln>
          <a:effectLst>
            <a:glow rad="101600">
              <a:schemeClr val="accent6">
                <a:satMod val="175000"/>
                <a:alpha val="40000"/>
              </a:schemeClr>
            </a:glow>
          </a:effectLst>
        </p:spPr>
      </p:pic>
      <p:pic>
        <p:nvPicPr>
          <p:cNvPr id="6" name="Imagine 5"/>
          <p:cNvPicPr>
            <a:picLocks noChangeAspect="1"/>
          </p:cNvPicPr>
          <p:nvPr/>
        </p:nvPicPr>
        <p:blipFill>
          <a:blip r:embed="rId3"/>
          <a:stretch>
            <a:fillRect/>
          </a:stretch>
        </p:blipFill>
        <p:spPr>
          <a:xfrm>
            <a:off x="6525593" y="3263416"/>
            <a:ext cx="4631883" cy="2068828"/>
          </a:xfrm>
          <a:prstGeom prst="rect">
            <a:avLst/>
          </a:prstGeom>
          <a:ln w="57150">
            <a:solidFill>
              <a:schemeClr val="accent1"/>
            </a:solidFill>
          </a:ln>
          <a:effectLst>
            <a:glow rad="101600">
              <a:schemeClr val="accent6">
                <a:satMod val="175000"/>
                <a:alpha val="40000"/>
              </a:schemeClr>
            </a:glow>
          </a:effectLst>
        </p:spPr>
      </p:pic>
      <p:pic>
        <p:nvPicPr>
          <p:cNvPr id="7" name="Picture 3" descr="Centenar-Romania 151x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9" name="Picture 2" descr="Sigla_AFER_200x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0574" y="617942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31648"/>
            <a:ext cx="8911687" cy="316992"/>
          </a:xfrm>
        </p:spPr>
        <p:txBody>
          <a:bodyPr>
            <a:noAutofit/>
          </a:bodyPr>
          <a:lstStyle/>
          <a:p>
            <a:pPr algn="ctr"/>
            <a:r>
              <a:rPr lang="ro-RO" sz="1600" b="1" i="1" dirty="0" err="1">
                <a:latin typeface="Arial" panose="020B0604020202020204" pitchFamily="34" charset="0"/>
                <a:cs typeface="Arial" panose="020B0604020202020204" pitchFamily="34" charset="0"/>
              </a:rPr>
              <a:t>Complaint</a:t>
            </a:r>
            <a:r>
              <a:rPr lang="ro-RO" sz="1600" b="1" i="1" dirty="0">
                <a:latin typeface="Arial" panose="020B0604020202020204" pitchFamily="34" charset="0"/>
                <a:cs typeface="Arial" panose="020B0604020202020204" pitchFamily="34" charset="0"/>
              </a:rPr>
              <a:t> </a:t>
            </a:r>
            <a:r>
              <a:rPr lang="ro-RO" sz="1600" b="1" i="1" dirty="0" err="1">
                <a:solidFill>
                  <a:schemeClr val="tx1"/>
                </a:solidFill>
                <a:latin typeface="Arial" panose="020B0604020202020204" pitchFamily="34" charset="0"/>
                <a:cs typeface="Arial" panose="020B0604020202020204" pitchFamily="34" charset="0"/>
              </a:rPr>
              <a:t>handling</a:t>
            </a:r>
            <a:r>
              <a:rPr lang="ro-RO" sz="1600" b="1" i="1" dirty="0">
                <a:solidFill>
                  <a:srgbClr val="FF0000"/>
                </a:solidFill>
                <a:latin typeface="Arial" panose="020B0604020202020204" pitchFamily="34" charset="0"/>
                <a:cs typeface="Arial" panose="020B0604020202020204" pitchFamily="34" charset="0"/>
              </a:rPr>
              <a:t> </a:t>
            </a:r>
            <a:r>
              <a:rPr lang="ro-RO" sz="1600" b="1" i="1" dirty="0" err="1">
                <a:latin typeface="Arial" panose="020B0604020202020204" pitchFamily="34" charset="0"/>
                <a:cs typeface="Arial" panose="020B0604020202020204" pitchFamily="34" charset="0"/>
              </a:rPr>
              <a:t>procedure</a:t>
            </a:r>
            <a:endParaRPr lang="ro-RO" sz="1600" b="1" i="1" dirty="0">
              <a:latin typeface="Arial" panose="020B0604020202020204" pitchFamily="34" charset="0"/>
              <a:cs typeface="Arial" panose="020B0604020202020204" pitchFamily="34" charset="0"/>
            </a:endParaRPr>
          </a:p>
        </p:txBody>
      </p:sp>
      <p:sp>
        <p:nvSpPr>
          <p:cNvPr id="14" name="CasetăText 13"/>
          <p:cNvSpPr txBox="1"/>
          <p:nvPr/>
        </p:nvSpPr>
        <p:spPr>
          <a:xfrm>
            <a:off x="4535424" y="2889504"/>
            <a:ext cx="4937760" cy="451104"/>
          </a:xfrm>
          <a:prstGeom prst="rect">
            <a:avLst/>
          </a:prstGeom>
          <a:noFill/>
        </p:spPr>
        <p:txBody>
          <a:bodyPr wrap="square" rtlCol="0">
            <a:spAutoFit/>
          </a:bodyPr>
          <a:lstStyle/>
          <a:p>
            <a:endParaRPr lang="ro-RO" dirty="0"/>
          </a:p>
        </p:txBody>
      </p:sp>
      <p:sp>
        <p:nvSpPr>
          <p:cNvPr id="19" name="CasetăText 18"/>
          <p:cNvSpPr txBox="1"/>
          <p:nvPr/>
        </p:nvSpPr>
        <p:spPr>
          <a:xfrm>
            <a:off x="5601739" y="3216939"/>
            <a:ext cx="1597152" cy="852491"/>
          </a:xfrm>
          <a:prstGeom prst="rect">
            <a:avLst/>
          </a:prstGeom>
          <a:noFill/>
        </p:spPr>
        <p:txBody>
          <a:bodyPr wrap="square" rtlCol="0">
            <a:spAutoFit/>
          </a:bodyPr>
          <a:lstStyle/>
          <a:p>
            <a:endParaRPr lang="ro-RO" dirty="0"/>
          </a:p>
        </p:txBody>
      </p:sp>
      <p:sp>
        <p:nvSpPr>
          <p:cNvPr id="11" name="Romb 10"/>
          <p:cNvSpPr/>
          <p:nvPr/>
        </p:nvSpPr>
        <p:spPr>
          <a:xfrm>
            <a:off x="5064368" y="1463039"/>
            <a:ext cx="2912013" cy="1157429"/>
          </a:xfrm>
          <a:prstGeom prst="diamond">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sz="1400" dirty="0" err="1">
                <a:latin typeface="Arial" panose="020B0604020202020204" pitchFamily="34" charset="0"/>
                <a:cs typeface="Arial" panose="020B0604020202020204" pitchFamily="34" charset="0"/>
              </a:rPr>
              <a:t>Preliminary</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analysis</a:t>
            </a:r>
            <a:r>
              <a:rPr lang="ro-RO" sz="1400" dirty="0">
                <a:latin typeface="Arial" panose="020B0604020202020204" pitchFamily="34" charset="0"/>
                <a:cs typeface="Arial" panose="020B0604020202020204" pitchFamily="34" charset="0"/>
              </a:rPr>
              <a:t/>
            </a:r>
            <a:br>
              <a:rPr lang="ro-RO" sz="1400" dirty="0">
                <a:latin typeface="Arial" panose="020B0604020202020204" pitchFamily="34" charset="0"/>
                <a:cs typeface="Arial" panose="020B0604020202020204" pitchFamily="34" charset="0"/>
              </a:rPr>
            </a:br>
            <a:r>
              <a:rPr lang="ro-RO" sz="1400" dirty="0" err="1">
                <a:latin typeface="Arial" panose="020B0604020202020204" pitchFamily="34" charset="0"/>
                <a:cs typeface="Arial" panose="020B0604020202020204" pitchFamily="34" charset="0"/>
              </a:rPr>
              <a:t>complaint</a:t>
            </a:r>
            <a:endParaRPr lang="ro-RO" sz="1400" dirty="0">
              <a:latin typeface="Arial" panose="020B0604020202020204" pitchFamily="34" charset="0"/>
              <a:cs typeface="Arial" panose="020B0604020202020204" pitchFamily="34" charset="0"/>
            </a:endParaRPr>
          </a:p>
        </p:txBody>
      </p:sp>
      <p:cxnSp>
        <p:nvCxnSpPr>
          <p:cNvPr id="13" name="Conector drept cu săgeată 12"/>
          <p:cNvCxnSpPr>
            <a:stCxn id="11" idx="1"/>
            <a:endCxn id="85" idx="3"/>
          </p:cNvCxnSpPr>
          <p:nvPr/>
        </p:nvCxnSpPr>
        <p:spPr>
          <a:xfrm flipH="1" flipV="1">
            <a:off x="4704235" y="2032781"/>
            <a:ext cx="360133" cy="897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Conector drept cu săgeată 15"/>
          <p:cNvCxnSpPr>
            <a:stCxn id="11" idx="3"/>
          </p:cNvCxnSpPr>
          <p:nvPr/>
        </p:nvCxnSpPr>
        <p:spPr>
          <a:xfrm>
            <a:off x="7976381" y="2041754"/>
            <a:ext cx="331596" cy="218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Romb 21"/>
          <p:cNvSpPr/>
          <p:nvPr/>
        </p:nvSpPr>
        <p:spPr>
          <a:xfrm>
            <a:off x="5064369" y="3865462"/>
            <a:ext cx="2912012" cy="1328673"/>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o-RO" sz="1400" dirty="0">
                <a:solidFill>
                  <a:schemeClr val="tx1"/>
                </a:solidFill>
                <a:latin typeface="Arial" panose="020B0604020202020204" pitchFamily="34" charset="0"/>
                <a:cs typeface="Arial" panose="020B0604020202020204" pitchFamily="34" charset="0"/>
              </a:rPr>
              <a:t>Intermediate / Final </a:t>
            </a:r>
            <a:r>
              <a:rPr lang="ro-RO" sz="1400" dirty="0" err="1">
                <a:solidFill>
                  <a:schemeClr val="tx1"/>
                </a:solidFill>
                <a:latin typeface="Arial" panose="020B0604020202020204" pitchFamily="34" charset="0"/>
                <a:cs typeface="Arial" panose="020B0604020202020204" pitchFamily="34" charset="0"/>
              </a:rPr>
              <a:t>Analysis</a:t>
            </a:r>
            <a:endParaRPr lang="ro-RO" sz="1400" dirty="0">
              <a:solidFill>
                <a:schemeClr val="tx1"/>
              </a:solidFill>
              <a:latin typeface="Arial" panose="020B0604020202020204" pitchFamily="34" charset="0"/>
              <a:cs typeface="Arial" panose="020B0604020202020204" pitchFamily="34" charset="0"/>
            </a:endParaRPr>
          </a:p>
        </p:txBody>
      </p:sp>
      <p:cxnSp>
        <p:nvCxnSpPr>
          <p:cNvPr id="29" name="Conector drept 28"/>
          <p:cNvCxnSpPr/>
          <p:nvPr/>
        </p:nvCxnSpPr>
        <p:spPr>
          <a:xfrm>
            <a:off x="3341003" y="3485825"/>
            <a:ext cx="2842083" cy="1405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drept cu săgeată 31"/>
          <p:cNvCxnSpPr/>
          <p:nvPr/>
        </p:nvCxnSpPr>
        <p:spPr>
          <a:xfrm>
            <a:off x="6171378" y="3518269"/>
            <a:ext cx="1" cy="506464"/>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Dreptunghi 34"/>
          <p:cNvSpPr/>
          <p:nvPr/>
        </p:nvSpPr>
        <p:spPr>
          <a:xfrm>
            <a:off x="2067950" y="2705191"/>
            <a:ext cx="2573919" cy="409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err="1">
                <a:solidFill>
                  <a:schemeClr val="tx1"/>
                </a:solidFill>
                <a:latin typeface="Arial" panose="020B0604020202020204" pitchFamily="34" charset="0"/>
                <a:cs typeface="Arial" panose="020B0604020202020204" pitchFamily="34" charset="0"/>
              </a:rPr>
              <a:t>Receive</a:t>
            </a:r>
            <a:r>
              <a:rPr lang="ro-RO" sz="1400" dirty="0">
                <a:solidFill>
                  <a:schemeClr val="tx1"/>
                </a:solidFill>
                <a:latin typeface="Arial" panose="020B0604020202020204" pitchFamily="34" charset="0"/>
                <a:cs typeface="Arial" panose="020B0604020202020204" pitchFamily="34" charset="0"/>
              </a:rPr>
              <a:t> an </a:t>
            </a:r>
            <a:r>
              <a:rPr lang="ro-RO" sz="1400" dirty="0" err="1">
                <a:solidFill>
                  <a:schemeClr val="tx1"/>
                </a:solidFill>
                <a:latin typeface="Arial" panose="020B0604020202020204" pitchFamily="34" charset="0"/>
                <a:cs typeface="Arial" panose="020B0604020202020204" pitchFamily="34" charset="0"/>
              </a:rPr>
              <a:t>answer</a:t>
            </a:r>
            <a:endParaRPr lang="en-US" sz="1400" dirty="0">
              <a:solidFill>
                <a:schemeClr val="tx1"/>
              </a:solidFill>
              <a:latin typeface="Arial" panose="020B0604020202020204" pitchFamily="34" charset="0"/>
              <a:cs typeface="Arial" panose="020B0604020202020204" pitchFamily="34" charset="0"/>
            </a:endParaRPr>
          </a:p>
        </p:txBody>
      </p:sp>
      <p:cxnSp>
        <p:nvCxnSpPr>
          <p:cNvPr id="53" name="Conector drept cu săgeată 52"/>
          <p:cNvCxnSpPr/>
          <p:nvPr/>
        </p:nvCxnSpPr>
        <p:spPr>
          <a:xfrm>
            <a:off x="6520375" y="5194135"/>
            <a:ext cx="0" cy="32355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Conector drept cu săgeată 54"/>
          <p:cNvCxnSpPr/>
          <p:nvPr/>
        </p:nvCxnSpPr>
        <p:spPr>
          <a:xfrm>
            <a:off x="6520374" y="1170295"/>
            <a:ext cx="0" cy="317974"/>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4" name="Schemă logică: Document 63"/>
          <p:cNvSpPr/>
          <p:nvPr/>
        </p:nvSpPr>
        <p:spPr>
          <a:xfrm>
            <a:off x="5545349" y="5489356"/>
            <a:ext cx="1913206" cy="956603"/>
          </a:xfrm>
          <a:prstGeom prst="flowChart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dirty="0" err="1">
                <a:solidFill>
                  <a:schemeClr val="tx1"/>
                </a:solidFill>
                <a:latin typeface="Arial" panose="020B0604020202020204" pitchFamily="34" charset="0"/>
                <a:cs typeface="Arial" panose="020B0604020202020204" pitchFamily="34" charset="0"/>
              </a:rPr>
              <a:t>Develop</a:t>
            </a:r>
            <a:r>
              <a:rPr lang="ro-RO" sz="1400" dirty="0">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response</a:t>
            </a:r>
            <a:endParaRPr lang="ro-RO" sz="1400" dirty="0">
              <a:solidFill>
                <a:schemeClr val="tx1"/>
              </a:solidFill>
              <a:latin typeface="Arial" panose="020B0604020202020204" pitchFamily="34" charset="0"/>
              <a:cs typeface="Arial" panose="020B0604020202020204" pitchFamily="34" charset="0"/>
            </a:endParaRPr>
          </a:p>
        </p:txBody>
      </p:sp>
      <p:sp>
        <p:nvSpPr>
          <p:cNvPr id="65" name="Schemă logică: Date 64"/>
          <p:cNvSpPr/>
          <p:nvPr/>
        </p:nvSpPr>
        <p:spPr>
          <a:xfrm>
            <a:off x="7766070" y="763083"/>
            <a:ext cx="4134494" cy="3574412"/>
          </a:xfrm>
          <a:prstGeom prst="flowChartInputOut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sz="12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Request a point of view from the entities involved</a:t>
            </a:r>
          </a:p>
          <a:p>
            <a:r>
              <a:rPr lang="ro-RO" sz="1400" dirty="0" err="1">
                <a:solidFill>
                  <a:schemeClr val="tx1"/>
                </a:solidFill>
                <a:latin typeface="Arial" panose="020B0604020202020204" pitchFamily="34" charset="0"/>
                <a:cs typeface="Arial" panose="020B0604020202020204" pitchFamily="34" charset="0"/>
              </a:rPr>
              <a:t>Receive</a:t>
            </a:r>
            <a:r>
              <a:rPr lang="ro-RO" sz="1400" dirty="0">
                <a:solidFill>
                  <a:schemeClr val="tx1"/>
                </a:solidFill>
                <a:latin typeface="Arial" panose="020B0604020202020204" pitchFamily="34" charset="0"/>
                <a:cs typeface="Arial" panose="020B0604020202020204" pitchFamily="34" charset="0"/>
              </a:rPr>
              <a:t> an </a:t>
            </a:r>
            <a:r>
              <a:rPr lang="ro-RO" sz="1400" dirty="0" err="1">
                <a:solidFill>
                  <a:schemeClr val="tx1"/>
                </a:solidFill>
                <a:latin typeface="Arial" panose="020B0604020202020204" pitchFamily="34" charset="0"/>
                <a:cs typeface="Arial" panose="020B0604020202020204" pitchFamily="34" charset="0"/>
              </a:rPr>
              <a:t>answer</a:t>
            </a:r>
            <a:endParaRPr lang="ro-RO" sz="1400" dirty="0">
              <a:solidFill>
                <a:schemeClr val="tx1"/>
              </a:solidFill>
              <a:latin typeface="Arial" panose="020B0604020202020204" pitchFamily="34" charset="0"/>
              <a:cs typeface="Arial" panose="020B0604020202020204" pitchFamily="34" charset="0"/>
            </a:endParaRPr>
          </a:p>
          <a:p>
            <a:endParaRPr lang="ro-RO" sz="1400" dirty="0">
              <a:solidFill>
                <a:schemeClr val="tx1"/>
              </a:solidFill>
              <a:latin typeface="Arial" panose="020B0604020202020204" pitchFamily="34" charset="0"/>
              <a:cs typeface="Arial" panose="020B0604020202020204" pitchFamily="34" charset="0"/>
            </a:endParaRPr>
          </a:p>
          <a:p>
            <a:r>
              <a:rPr lang="ro-RO" sz="1400" dirty="0" err="1">
                <a:solidFill>
                  <a:schemeClr val="tx1"/>
                </a:solidFill>
                <a:latin typeface="Arial" panose="020B0604020202020204" pitchFamily="34" charset="0"/>
                <a:cs typeface="Arial" panose="020B0604020202020204" pitchFamily="34" charset="0"/>
              </a:rPr>
              <a:t>Perform</a:t>
            </a:r>
            <a:r>
              <a:rPr lang="ro-RO" sz="1400" dirty="0">
                <a:solidFill>
                  <a:schemeClr val="tx1"/>
                </a:solidFill>
                <a:latin typeface="Arial" panose="020B0604020202020204" pitchFamily="34" charset="0"/>
                <a:cs typeface="Arial" panose="020B0604020202020204" pitchFamily="34" charset="0"/>
              </a:rPr>
              <a:t> on-site </a:t>
            </a:r>
            <a:r>
              <a:rPr lang="ro-RO" sz="1400" dirty="0" err="1">
                <a:solidFill>
                  <a:schemeClr val="tx1"/>
                </a:solidFill>
                <a:latin typeface="Arial" panose="020B0604020202020204" pitchFamily="34" charset="0"/>
                <a:cs typeface="Arial" panose="020B0604020202020204" pitchFamily="34" charset="0"/>
              </a:rPr>
              <a:t>research</a:t>
            </a:r>
            <a:r>
              <a:rPr lang="ro-RO" sz="1400" dirty="0">
                <a:solidFill>
                  <a:schemeClr val="tx1"/>
                </a:solidFill>
                <a:latin typeface="Arial" panose="020B0604020202020204" pitchFamily="34" charset="0"/>
                <a:cs typeface="Arial" panose="020B0604020202020204" pitchFamily="34" charset="0"/>
              </a:rPr>
              <a:t> / </a:t>
            </a:r>
            <a:r>
              <a:rPr lang="ro-RO" sz="1400" dirty="0" err="1">
                <a:solidFill>
                  <a:schemeClr val="tx1"/>
                </a:solidFill>
                <a:latin typeface="Arial" panose="020B0604020202020204" pitchFamily="34" charset="0"/>
                <a:cs typeface="Arial" panose="020B0604020202020204" pitchFamily="34" charset="0"/>
              </a:rPr>
              <a:t>stakeholders</a:t>
            </a:r>
            <a:r>
              <a:rPr lang="ro-RO" sz="1400" dirty="0">
                <a:solidFill>
                  <a:schemeClr val="tx1"/>
                </a:solidFill>
                <a:latin typeface="Arial" panose="020B0604020202020204" pitchFamily="34" charset="0"/>
                <a:cs typeface="Arial" panose="020B0604020202020204" pitchFamily="34" charset="0"/>
              </a:rPr>
              <a:t>::</a:t>
            </a:r>
          </a:p>
          <a:p>
            <a:pPr marL="171450" indent="-171450">
              <a:buFontTx/>
              <a:buChar char="-"/>
            </a:pPr>
            <a:r>
              <a:rPr lang="ro-RO" sz="1400" dirty="0" err="1">
                <a:solidFill>
                  <a:schemeClr val="tx1"/>
                </a:solidFill>
                <a:latin typeface="Arial" panose="020B0604020202020204" pitchFamily="34" charset="0"/>
                <a:cs typeface="Arial" panose="020B0604020202020204" pitchFamily="34" charset="0"/>
              </a:rPr>
              <a:t>views</a:t>
            </a:r>
            <a:r>
              <a:rPr lang="ro-RO" sz="1400" dirty="0">
                <a:solidFill>
                  <a:schemeClr val="tx1"/>
                </a:solidFill>
                <a:latin typeface="Arial" panose="020B0604020202020204" pitchFamily="34" charset="0"/>
                <a:cs typeface="Arial" panose="020B0604020202020204" pitchFamily="34" charset="0"/>
              </a:rPr>
              <a:t>,</a:t>
            </a:r>
            <a:r>
              <a:rPr lang="ro-RO" sz="1400" dirty="0"/>
              <a:t> </a:t>
            </a:r>
            <a:r>
              <a:rPr lang="ro-RO" sz="1400" dirty="0" err="1">
                <a:solidFill>
                  <a:schemeClr val="tx1"/>
                </a:solidFill>
                <a:latin typeface="Arial" panose="020B0604020202020204" pitchFamily="34" charset="0"/>
                <a:cs typeface="Arial" panose="020B0604020202020204" pitchFamily="34" charset="0"/>
              </a:rPr>
              <a:t>evaluations</a:t>
            </a:r>
            <a:r>
              <a:rPr lang="ro-RO" sz="1400" dirty="0">
                <a:solidFill>
                  <a:schemeClr val="tx1"/>
                </a:solidFill>
                <a:latin typeface="Arial" panose="020B0604020202020204" pitchFamily="34" charset="0"/>
                <a:cs typeface="Arial" panose="020B0604020202020204" pitchFamily="34" charset="0"/>
              </a:rPr>
              <a:t> / </a:t>
            </a:r>
            <a:r>
              <a:rPr lang="ro-RO" sz="1400" dirty="0" err="1">
                <a:solidFill>
                  <a:schemeClr val="tx1"/>
                </a:solidFill>
                <a:latin typeface="Arial" panose="020B0604020202020204" pitchFamily="34" charset="0"/>
                <a:cs typeface="Arial" panose="020B0604020202020204" pitchFamily="34" charset="0"/>
              </a:rPr>
              <a:t>verifications</a:t>
            </a:r>
            <a:endParaRPr lang="ro-RO" sz="14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1400" dirty="0">
                <a:solidFill>
                  <a:schemeClr val="tx1"/>
                </a:solidFill>
                <a:latin typeface="Arial" panose="020B0604020202020204" pitchFamily="34" charset="0"/>
                <a:cs typeface="Arial" panose="020B0604020202020204" pitchFamily="34" charset="0"/>
              </a:rPr>
              <a:t>control, check, </a:t>
            </a:r>
            <a:r>
              <a:rPr lang="en-US" sz="1400" dirty="0" err="1">
                <a:solidFill>
                  <a:schemeClr val="tx1"/>
                </a:solidFill>
                <a:latin typeface="Arial" panose="020B0604020202020204" pitchFamily="34" charset="0"/>
                <a:cs typeface="Arial" panose="020B0604020202020204" pitchFamily="34" charset="0"/>
              </a:rPr>
              <a:t>inspec</a:t>
            </a:r>
            <a:endParaRPr lang="ro-RO" sz="14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1400">
                <a:solidFill>
                  <a:schemeClr val="tx1"/>
                </a:solidFill>
                <a:latin typeface="Arial" panose="020B0604020202020204" pitchFamily="34" charset="0"/>
                <a:cs typeface="Arial" panose="020B0604020202020204" pitchFamily="34" charset="0"/>
              </a:rPr>
              <a:t>verify, supervise</a:t>
            </a:r>
            <a:r>
              <a:rPr lang="ro-RO" sz="1400">
                <a:solidFill>
                  <a:schemeClr val="tx1"/>
                </a:solidFill>
                <a:latin typeface="Arial" panose="020B0604020202020204" pitchFamily="34" charset="0"/>
                <a:cs typeface="Arial" panose="020B0604020202020204" pitchFamily="34" charset="0"/>
              </a:rPr>
              <a:t> </a:t>
            </a:r>
          </a:p>
          <a:p>
            <a:pPr marL="171450" indent="-171450">
              <a:buFontTx/>
              <a:buChar char="-"/>
            </a:pPr>
            <a:r>
              <a:rPr lang="ro-RO" sz="1400" dirty="0">
                <a:solidFill>
                  <a:schemeClr val="tx1"/>
                </a:solidFill>
                <a:latin typeface="Arial" panose="020B0604020202020204" pitchFamily="34" charset="0"/>
                <a:cs typeface="Arial" panose="020B0604020202020204" pitchFamily="34" charset="0"/>
              </a:rPr>
              <a:t>document </a:t>
            </a:r>
            <a:r>
              <a:rPr lang="ro-RO" sz="1400" dirty="0" err="1">
                <a:solidFill>
                  <a:schemeClr val="tx1"/>
                </a:solidFill>
                <a:latin typeface="Arial" panose="020B0604020202020204" pitchFamily="34" charset="0"/>
                <a:cs typeface="Arial" panose="020B0604020202020204" pitchFamily="34" charset="0"/>
              </a:rPr>
              <a:t>verification</a:t>
            </a:r>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records</a:t>
            </a:r>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verification</a:t>
            </a:r>
            <a:endParaRPr lang="ro-RO" sz="1400" dirty="0">
              <a:solidFill>
                <a:schemeClr val="tx1"/>
              </a:solidFill>
              <a:latin typeface="Arial" panose="020B0604020202020204" pitchFamily="34" charset="0"/>
              <a:cs typeface="Arial" panose="020B0604020202020204" pitchFamily="34" charset="0"/>
            </a:endParaRPr>
          </a:p>
          <a:p>
            <a:pPr marL="171450" indent="-171450">
              <a:buFontTx/>
              <a:buChar char="-"/>
            </a:pPr>
            <a:r>
              <a:rPr lang="ro-RO" sz="1400" dirty="0" err="1">
                <a:solidFill>
                  <a:schemeClr val="tx1"/>
                </a:solidFill>
                <a:latin typeface="Arial" panose="020B0604020202020204" pitchFamily="34" charset="0"/>
                <a:cs typeface="Arial" panose="020B0604020202020204" pitchFamily="34" charset="0"/>
              </a:rPr>
              <a:t>regulatory</a:t>
            </a:r>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check</a:t>
            </a:r>
            <a:endParaRPr lang="ro-RO" sz="1400" dirty="0">
              <a:solidFill>
                <a:schemeClr val="tx1"/>
              </a:solidFill>
              <a:latin typeface="Arial" panose="020B0604020202020204" pitchFamily="34" charset="0"/>
              <a:cs typeface="Arial" panose="020B0604020202020204" pitchFamily="34" charset="0"/>
            </a:endParaRPr>
          </a:p>
          <a:p>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interviews</a:t>
            </a:r>
            <a:r>
              <a:rPr lang="ro-RO" sz="1400" dirty="0">
                <a:solidFill>
                  <a:schemeClr val="tx1"/>
                </a:solidFill>
                <a:latin typeface="Arial" panose="020B0604020202020204" pitchFamily="34" charset="0"/>
                <a:cs typeface="Arial" panose="020B0604020202020204" pitchFamily="34" charset="0"/>
              </a:rPr>
              <a:t> / </a:t>
            </a:r>
            <a:r>
              <a:rPr lang="ro-RO" sz="1400" dirty="0" err="1">
                <a:solidFill>
                  <a:schemeClr val="tx1"/>
                </a:solidFill>
                <a:latin typeface="Arial" panose="020B0604020202020204" pitchFamily="34" charset="0"/>
                <a:cs typeface="Arial" panose="020B0604020202020204" pitchFamily="34" charset="0"/>
              </a:rPr>
              <a:t>questionnaires</a:t>
            </a:r>
            <a:endParaRPr lang="ro-RO" sz="1400" dirty="0">
              <a:solidFill>
                <a:schemeClr val="tx1"/>
              </a:solidFill>
              <a:latin typeface="Arial" panose="020B0604020202020204" pitchFamily="34" charset="0"/>
              <a:cs typeface="Arial" panose="020B0604020202020204" pitchFamily="34" charset="0"/>
            </a:endParaRPr>
          </a:p>
          <a:p>
            <a:pPr marL="171450" indent="-171450">
              <a:buFontTx/>
              <a:buChar char="-"/>
            </a:pPr>
            <a:r>
              <a:rPr lang="ro-RO" sz="1400" dirty="0" err="1">
                <a:solidFill>
                  <a:schemeClr val="tx1"/>
                </a:solidFill>
                <a:latin typeface="Arial" panose="020B0604020202020204" pitchFamily="34" charset="0"/>
                <a:cs typeface="Arial" panose="020B0604020202020204" pitchFamily="34" charset="0"/>
              </a:rPr>
              <a:t>oversight</a:t>
            </a:r>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operations</a:t>
            </a:r>
            <a:endParaRPr lang="ro-RO" sz="1400" dirty="0">
              <a:solidFill>
                <a:schemeClr val="tx1"/>
              </a:solidFill>
              <a:latin typeface="Arial" panose="020B0604020202020204" pitchFamily="34" charset="0"/>
              <a:cs typeface="Arial" panose="020B0604020202020204" pitchFamily="34" charset="0"/>
            </a:endParaRPr>
          </a:p>
          <a:p>
            <a:r>
              <a:rPr lang="ro-RO" sz="1400" dirty="0">
                <a:solidFill>
                  <a:schemeClr val="tx1"/>
                </a:solidFill>
                <a:latin typeface="Arial" panose="020B0604020202020204" pitchFamily="34" charset="0"/>
                <a:cs typeface="Arial" panose="020B0604020202020204" pitchFamily="34" charset="0"/>
              </a:rPr>
              <a:t>- </a:t>
            </a:r>
            <a:r>
              <a:rPr lang="ro-RO" sz="1400" dirty="0" err="1">
                <a:solidFill>
                  <a:schemeClr val="tx1"/>
                </a:solidFill>
                <a:latin typeface="Arial" panose="020B0604020202020204" pitchFamily="34" charset="0"/>
                <a:cs typeface="Arial" panose="020B0604020202020204" pitchFamily="34" charset="0"/>
              </a:rPr>
              <a:t>confrontation</a:t>
            </a:r>
            <a:r>
              <a:rPr lang="ro-RO" sz="1400" dirty="0">
                <a:solidFill>
                  <a:schemeClr val="tx1"/>
                </a:solidFill>
                <a:latin typeface="Arial" panose="020B0604020202020204" pitchFamily="34" charset="0"/>
                <a:cs typeface="Arial" panose="020B0604020202020204" pitchFamily="34" charset="0"/>
              </a:rPr>
              <a:t>/</a:t>
            </a:r>
            <a:r>
              <a:rPr lang="ro-RO" sz="1400" dirty="0" err="1">
                <a:solidFill>
                  <a:schemeClr val="tx1"/>
                </a:solidFill>
                <a:latin typeface="Arial" panose="020B0604020202020204" pitchFamily="34" charset="0"/>
                <a:cs typeface="Arial" panose="020B0604020202020204" pitchFamily="34" charset="0"/>
              </a:rPr>
              <a:t>comparisons</a:t>
            </a:r>
            <a:endParaRPr lang="ro-RO" sz="1400" dirty="0">
              <a:solidFill>
                <a:schemeClr val="tx1"/>
              </a:solidFill>
              <a:latin typeface="Arial" panose="020B0604020202020204" pitchFamily="34" charset="0"/>
              <a:cs typeface="Arial" panose="020B0604020202020204" pitchFamily="34" charset="0"/>
            </a:endParaRPr>
          </a:p>
          <a:p>
            <a:endParaRPr lang="ro-RO" sz="1300" dirty="0">
              <a:solidFill>
                <a:schemeClr val="tx1"/>
              </a:solidFill>
              <a:latin typeface="Arial" panose="020B0604020202020204" pitchFamily="34" charset="0"/>
              <a:cs typeface="Arial" panose="020B0604020202020204" pitchFamily="34" charset="0"/>
            </a:endParaRPr>
          </a:p>
        </p:txBody>
      </p:sp>
      <p:cxnSp>
        <p:nvCxnSpPr>
          <p:cNvPr id="68" name="Conector drept cu săgeată 67"/>
          <p:cNvCxnSpPr/>
          <p:nvPr/>
        </p:nvCxnSpPr>
        <p:spPr>
          <a:xfrm flipH="1">
            <a:off x="13758204" y="2032056"/>
            <a:ext cx="302454"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Conector drept 72"/>
          <p:cNvCxnSpPr/>
          <p:nvPr/>
        </p:nvCxnSpPr>
        <p:spPr>
          <a:xfrm>
            <a:off x="14060658" y="2032056"/>
            <a:ext cx="0" cy="2497743"/>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drept 75"/>
          <p:cNvCxnSpPr/>
          <p:nvPr/>
        </p:nvCxnSpPr>
        <p:spPr>
          <a:xfrm>
            <a:off x="7932678" y="4529799"/>
            <a:ext cx="3914664" cy="64218"/>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3" name="Schemă logică: Proces 82"/>
          <p:cNvSpPr/>
          <p:nvPr/>
        </p:nvSpPr>
        <p:spPr>
          <a:xfrm>
            <a:off x="5064367" y="787788"/>
            <a:ext cx="2912013" cy="357275"/>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err="1">
                <a:solidFill>
                  <a:schemeClr val="tx1"/>
                </a:solidFill>
                <a:latin typeface="Arial" panose="020B0604020202020204" pitchFamily="34" charset="0"/>
                <a:cs typeface="Arial" panose="020B0604020202020204" pitchFamily="34" charset="0"/>
              </a:rPr>
              <a:t>Registration</a:t>
            </a:r>
            <a:r>
              <a:rPr lang="ro-RO" sz="1400" b="1" dirty="0">
                <a:solidFill>
                  <a:schemeClr val="tx1"/>
                </a:solidFill>
                <a:latin typeface="Arial" panose="020B0604020202020204" pitchFamily="34" charset="0"/>
                <a:cs typeface="Arial" panose="020B0604020202020204" pitchFamily="34" charset="0"/>
              </a:rPr>
              <a:t> </a:t>
            </a:r>
            <a:r>
              <a:rPr lang="ro-RO" sz="1400" b="1" dirty="0" err="1">
                <a:solidFill>
                  <a:schemeClr val="tx1"/>
                </a:solidFill>
                <a:latin typeface="Arial" panose="020B0604020202020204" pitchFamily="34" charset="0"/>
                <a:cs typeface="Arial" panose="020B0604020202020204" pitchFamily="34" charset="0"/>
              </a:rPr>
              <a:t>complaint</a:t>
            </a:r>
            <a:endParaRPr lang="ro-RO" sz="1400" b="1" dirty="0">
              <a:solidFill>
                <a:schemeClr val="tx1"/>
              </a:solidFill>
              <a:latin typeface="Arial" panose="020B0604020202020204" pitchFamily="34" charset="0"/>
              <a:cs typeface="Arial" panose="020B0604020202020204" pitchFamily="34" charset="0"/>
            </a:endParaRPr>
          </a:p>
        </p:txBody>
      </p:sp>
      <p:sp>
        <p:nvSpPr>
          <p:cNvPr id="85" name="Schemă logică: Proces 84"/>
          <p:cNvSpPr/>
          <p:nvPr/>
        </p:nvSpPr>
        <p:spPr>
          <a:xfrm>
            <a:off x="2067950" y="1772529"/>
            <a:ext cx="2636285" cy="52050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Request a point of view from the entities involved</a:t>
            </a:r>
          </a:p>
        </p:txBody>
      </p:sp>
      <p:cxnSp>
        <p:nvCxnSpPr>
          <p:cNvPr id="116" name="Conector drept 115"/>
          <p:cNvCxnSpPr/>
          <p:nvPr/>
        </p:nvCxnSpPr>
        <p:spPr>
          <a:xfrm flipV="1">
            <a:off x="11847342" y="2155344"/>
            <a:ext cx="0" cy="2418236"/>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8" name="Conector drept cu săgeată 117"/>
          <p:cNvCxnSpPr/>
          <p:nvPr/>
        </p:nvCxnSpPr>
        <p:spPr>
          <a:xfrm flipH="1">
            <a:off x="11591365" y="2155344"/>
            <a:ext cx="255977" cy="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ector drept cu săgeată 129"/>
          <p:cNvCxnSpPr/>
          <p:nvPr/>
        </p:nvCxnSpPr>
        <p:spPr>
          <a:xfrm>
            <a:off x="3342548" y="2293033"/>
            <a:ext cx="0" cy="39197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2" name="CasetăText 161"/>
          <p:cNvSpPr txBox="1"/>
          <p:nvPr/>
        </p:nvSpPr>
        <p:spPr>
          <a:xfrm>
            <a:off x="1955409" y="4573580"/>
            <a:ext cx="2053883" cy="1169551"/>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In accordance with</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Law no. 233/2002</a:t>
            </a:r>
            <a:r>
              <a:rPr lang="ro-RO" sz="1400">
                <a:latin typeface="Arial" panose="020B0604020202020204" pitchFamily="34" charset="0"/>
                <a:cs typeface="Arial" panose="020B0604020202020204" pitchFamily="34" charset="0"/>
              </a:rPr>
              <a:t> (27/2002)</a:t>
            </a:r>
            <a:r>
              <a:rPr lang="en-US" sz="1400">
                <a:latin typeface="Arial" panose="020B0604020202020204" pitchFamily="34" charset="0"/>
                <a:cs typeface="Arial" panose="020B0604020202020204" pitchFamily="34" charset="0"/>
              </a:rPr>
              <a:t> on </a:t>
            </a:r>
            <a:r>
              <a:rPr lang="en-US" sz="1400" dirty="0">
                <a:latin typeface="Arial" panose="020B0604020202020204" pitchFamily="34" charset="0"/>
                <a:cs typeface="Arial" panose="020B0604020202020204" pitchFamily="34" charset="0"/>
              </a:rPr>
              <a:t>regulation of petitions settlement activity</a:t>
            </a:r>
          </a:p>
        </p:txBody>
      </p:sp>
      <p:pic>
        <p:nvPicPr>
          <p:cNvPr id="167"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169"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0574" y="617942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tăText 3"/>
          <p:cNvSpPr txBox="1"/>
          <p:nvPr/>
        </p:nvSpPr>
        <p:spPr>
          <a:xfrm>
            <a:off x="7904441" y="1755865"/>
            <a:ext cx="466880" cy="307777"/>
          </a:xfrm>
          <a:prstGeom prst="rect">
            <a:avLst/>
          </a:prstGeom>
          <a:noFill/>
        </p:spPr>
        <p:txBody>
          <a:bodyPr wrap="square" rtlCol="0">
            <a:spAutoFit/>
          </a:bodyPr>
          <a:lstStyle/>
          <a:p>
            <a:r>
              <a:rPr lang="ro-RO" sz="1400" b="1" dirty="0">
                <a:latin typeface="Arial" panose="020B0604020202020204" pitchFamily="34" charset="0"/>
                <a:cs typeface="Arial" panose="020B0604020202020204" pitchFamily="34" charset="0"/>
              </a:rPr>
              <a:t>or</a:t>
            </a:r>
          </a:p>
        </p:txBody>
      </p:sp>
      <p:sp>
        <p:nvSpPr>
          <p:cNvPr id="33" name="CasetăText 32"/>
          <p:cNvSpPr txBox="1"/>
          <p:nvPr/>
        </p:nvSpPr>
        <p:spPr>
          <a:xfrm>
            <a:off x="4754876" y="1736476"/>
            <a:ext cx="466880" cy="307777"/>
          </a:xfrm>
          <a:prstGeom prst="rect">
            <a:avLst/>
          </a:prstGeom>
          <a:noFill/>
        </p:spPr>
        <p:txBody>
          <a:bodyPr wrap="square" rtlCol="0">
            <a:spAutoFit/>
          </a:bodyPr>
          <a:lstStyle/>
          <a:p>
            <a:r>
              <a:rPr lang="ro-RO" sz="1400" b="1" dirty="0">
                <a:latin typeface="Arial" panose="020B0604020202020204" pitchFamily="34" charset="0"/>
                <a:cs typeface="Arial" panose="020B0604020202020204" pitchFamily="34" charset="0"/>
              </a:rPr>
              <a:t>or</a:t>
            </a:r>
          </a:p>
        </p:txBody>
      </p:sp>
      <p:cxnSp>
        <p:nvCxnSpPr>
          <p:cNvPr id="8" name="Conector drept 7"/>
          <p:cNvCxnSpPr/>
          <p:nvPr/>
        </p:nvCxnSpPr>
        <p:spPr>
          <a:xfrm flipV="1">
            <a:off x="6940731" y="3485825"/>
            <a:ext cx="1035649" cy="21062"/>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drept cu săgeată 43"/>
          <p:cNvCxnSpPr/>
          <p:nvPr/>
        </p:nvCxnSpPr>
        <p:spPr>
          <a:xfrm>
            <a:off x="6940731" y="3499879"/>
            <a:ext cx="1" cy="558545"/>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Conector drept cu săgeată 45"/>
          <p:cNvCxnSpPr/>
          <p:nvPr/>
        </p:nvCxnSpPr>
        <p:spPr>
          <a:xfrm flipH="1">
            <a:off x="3341004" y="3094005"/>
            <a:ext cx="1" cy="39884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80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2" y="293095"/>
            <a:ext cx="8911687" cy="371475"/>
          </a:xfrm>
        </p:spPr>
        <p:txBody>
          <a:bodyPr>
            <a:normAutofit/>
          </a:bodyPr>
          <a:lstStyle/>
          <a:p>
            <a:pPr algn="ctr"/>
            <a:r>
              <a:rPr lang="ro-RO" sz="1600" b="1" i="1" dirty="0" err="1">
                <a:latin typeface="Arial" panose="020B0604020202020204" pitchFamily="34" charset="0"/>
                <a:cs typeface="Arial" panose="020B0604020202020204" pitchFamily="34" charset="0"/>
              </a:rPr>
              <a:t>Methods</a:t>
            </a:r>
            <a:r>
              <a:rPr lang="ro-RO" sz="1600" b="1" i="1" dirty="0">
                <a:latin typeface="Arial" panose="020B0604020202020204" pitchFamily="34" charset="0"/>
                <a:cs typeface="Arial" panose="020B0604020202020204" pitchFamily="34" charset="0"/>
              </a:rPr>
              <a:t> </a:t>
            </a:r>
            <a:r>
              <a:rPr lang="ro-RO" sz="1600" b="1" i="1" dirty="0" err="1">
                <a:latin typeface="Arial" panose="020B0604020202020204" pitchFamily="34" charset="0"/>
                <a:cs typeface="Arial" panose="020B0604020202020204" pitchFamily="34" charset="0"/>
              </a:rPr>
              <a:t>used</a:t>
            </a:r>
            <a:r>
              <a:rPr lang="ro-RO" sz="1600" b="1" i="1" dirty="0">
                <a:latin typeface="Arial" panose="020B0604020202020204" pitchFamily="34" charset="0"/>
                <a:cs typeface="Arial" panose="020B0604020202020204" pitchFamily="34" charset="0"/>
              </a:rPr>
              <a:t> </a:t>
            </a:r>
            <a:r>
              <a:rPr lang="ro-RO" sz="1600" b="1" i="1" dirty="0" err="1">
                <a:latin typeface="Arial" panose="020B0604020202020204" pitchFamily="34" charset="0"/>
                <a:cs typeface="Arial" panose="020B0604020202020204" pitchFamily="34" charset="0"/>
              </a:rPr>
              <a:t>by</a:t>
            </a:r>
            <a:r>
              <a:rPr lang="ro-RO" sz="1600" b="1" i="1" dirty="0">
                <a:latin typeface="Arial" panose="020B0604020202020204" pitchFamily="34" charset="0"/>
                <a:cs typeface="Arial" panose="020B0604020202020204" pitchFamily="34" charset="0"/>
              </a:rPr>
              <a:t> NEB</a:t>
            </a:r>
          </a:p>
        </p:txBody>
      </p:sp>
      <p:sp>
        <p:nvSpPr>
          <p:cNvPr id="3" name="Substituent conținut 2"/>
          <p:cNvSpPr>
            <a:spLocks noGrp="1"/>
          </p:cNvSpPr>
          <p:nvPr>
            <p:ph idx="1"/>
          </p:nvPr>
        </p:nvSpPr>
        <p:spPr>
          <a:xfrm>
            <a:off x="1746421" y="770475"/>
            <a:ext cx="9815522" cy="1964487"/>
          </a:xfrm>
        </p:spPr>
        <p:txBody>
          <a:bodyPr>
            <a:noAutofit/>
          </a:bodyPr>
          <a:lstStyle/>
          <a:p>
            <a:endParaRPr lang="ro-RO" sz="1200" dirty="0">
              <a:latin typeface="Arial" panose="020B0604020202020204" pitchFamily="34" charset="0"/>
              <a:cs typeface="Arial" panose="020B0604020202020204" pitchFamily="34" charset="0"/>
            </a:endParaRPr>
          </a:p>
          <a:p>
            <a:pPr algn="just"/>
            <a:r>
              <a:rPr lang="ro-RO" sz="1200" b="1" dirty="0">
                <a:latin typeface="Arial" panose="020B0604020202020204" pitchFamily="34" charset="0"/>
                <a:cs typeface="Arial" panose="020B0604020202020204" pitchFamily="34" charset="0"/>
              </a:rPr>
              <a:t>The </a:t>
            </a:r>
            <a:r>
              <a:rPr lang="ro-RO" sz="1200" b="1" dirty="0" err="1">
                <a:solidFill>
                  <a:schemeClr val="tx1"/>
                </a:solidFill>
                <a:latin typeface="Arial" panose="020B0604020202020204" pitchFamily="34" charset="0"/>
                <a:cs typeface="Arial" panose="020B0604020202020204" pitchFamily="34" charset="0"/>
              </a:rPr>
              <a:t>working</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methods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applied</a:t>
            </a:r>
            <a:r>
              <a:rPr lang="ro-RO" sz="1200" b="1" dirty="0">
                <a:solidFill>
                  <a:schemeClr val="tx1"/>
                </a:solidFill>
                <a:latin typeface="Arial" panose="020B0604020202020204" pitchFamily="34" charset="0"/>
                <a:cs typeface="Arial" panose="020B0604020202020204" pitchFamily="34" charset="0"/>
              </a:rPr>
              <a:t> for </a:t>
            </a:r>
            <a:r>
              <a:rPr lang="ro-RO" sz="1200" b="1" dirty="0" err="1">
                <a:solidFill>
                  <a:schemeClr val="tx1"/>
                </a:solidFill>
                <a:latin typeface="Arial" panose="020B0604020202020204" pitchFamily="34" charset="0"/>
                <a:cs typeface="Arial" panose="020B0604020202020204" pitchFamily="34" charset="0"/>
              </a:rPr>
              <a:t>fulfilling</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attributions</a:t>
            </a:r>
            <a:r>
              <a:rPr lang="ro-RO" sz="1200" b="1" dirty="0">
                <a:solidFill>
                  <a:schemeClr val="tx1"/>
                </a:solidFill>
                <a:latin typeface="Arial" panose="020B0604020202020204" pitchFamily="34" charset="0"/>
                <a:cs typeface="Arial" panose="020B0604020202020204" pitchFamily="34" charset="0"/>
              </a:rPr>
              <a:t> of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National </a:t>
            </a:r>
            <a:r>
              <a:rPr lang="ro-RO" sz="1200" b="1" dirty="0" err="1">
                <a:solidFill>
                  <a:schemeClr val="tx1"/>
                </a:solidFill>
                <a:latin typeface="Arial" panose="020B0604020202020204" pitchFamily="34" charset="0"/>
                <a:cs typeface="Arial" panose="020B0604020202020204" pitchFamily="34" charset="0"/>
              </a:rPr>
              <a:t>Enforcement</a:t>
            </a:r>
            <a:r>
              <a:rPr lang="ro-RO" sz="1200" b="1" dirty="0">
                <a:solidFill>
                  <a:schemeClr val="tx1"/>
                </a:solidFill>
                <a:latin typeface="Arial" panose="020B0604020202020204" pitchFamily="34" charset="0"/>
                <a:cs typeface="Arial" panose="020B0604020202020204" pitchFamily="34" charset="0"/>
              </a:rPr>
              <a:t> Body </a:t>
            </a:r>
            <a:r>
              <a:rPr lang="ro-RO" sz="1200" b="1" dirty="0" err="1">
                <a:solidFill>
                  <a:schemeClr val="tx1"/>
                </a:solidFill>
                <a:latin typeface="Arial" panose="020B0604020202020204" pitchFamily="34" charset="0"/>
                <a:cs typeface="Arial" panose="020B0604020202020204" pitchFamily="34" charset="0"/>
              </a:rPr>
              <a:t>designated</a:t>
            </a:r>
            <a:r>
              <a:rPr lang="ro-RO" sz="1200" b="1" dirty="0">
                <a:solidFill>
                  <a:schemeClr val="tx1"/>
                </a:solidFill>
                <a:latin typeface="Arial" panose="020B0604020202020204" pitchFamily="34" charset="0"/>
                <a:cs typeface="Arial" panose="020B0604020202020204" pitchFamily="34" charset="0"/>
              </a:rPr>
              <a:t> in Romania are </a:t>
            </a:r>
            <a:r>
              <a:rPr lang="ro-RO" sz="1200" b="1" dirty="0" err="1">
                <a:solidFill>
                  <a:schemeClr val="tx1"/>
                </a:solidFill>
                <a:latin typeface="Arial" panose="020B0604020202020204" pitchFamily="34" charset="0"/>
                <a:cs typeface="Arial" panose="020B0604020202020204" pitchFamily="34" charset="0"/>
              </a:rPr>
              <a:t>summarized</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below</a:t>
            </a:r>
            <a:r>
              <a:rPr lang="ro-RO" sz="1200" b="1" dirty="0">
                <a:solidFill>
                  <a:schemeClr val="tx1"/>
                </a:solidFill>
                <a:latin typeface="Arial" panose="020B0604020202020204" pitchFamily="34" charset="0"/>
                <a:cs typeface="Arial" panose="020B0604020202020204" pitchFamily="34" charset="0"/>
              </a:rPr>
              <a:t>.</a:t>
            </a:r>
          </a:p>
          <a:p>
            <a:pPr algn="just"/>
            <a:r>
              <a:rPr lang="ro-RO" sz="1200" b="1" dirty="0" err="1">
                <a:solidFill>
                  <a:schemeClr val="tx1"/>
                </a:solidFill>
                <a:latin typeface="Arial" panose="020B0604020202020204" pitchFamily="34" charset="0"/>
                <a:cs typeface="Arial" panose="020B0604020202020204" pitchFamily="34" charset="0"/>
              </a:rPr>
              <a:t>We</a:t>
            </a:r>
            <a:r>
              <a:rPr lang="ro-RO" sz="1200" b="1" dirty="0">
                <a:solidFill>
                  <a:schemeClr val="tx1"/>
                </a:solidFill>
                <a:latin typeface="Arial" panose="020B0604020202020204" pitchFamily="34" charset="0"/>
                <a:cs typeface="Arial" panose="020B0604020202020204" pitchFamily="34" charset="0"/>
              </a:rPr>
              <a:t> conduct </a:t>
            </a:r>
            <a:r>
              <a:rPr lang="ro-RO" sz="1200" b="1" dirty="0" err="1">
                <a:solidFill>
                  <a:schemeClr val="tx1"/>
                </a:solidFill>
                <a:latin typeface="Arial" panose="020B0604020202020204" pitchFamily="34" charset="0"/>
                <a:cs typeface="Arial" panose="020B0604020202020204" pitchFamily="34" charset="0"/>
              </a:rPr>
              <a:t>surveillance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actions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scheduled</a:t>
            </a:r>
            <a:r>
              <a:rPr lang="ro-RO" sz="1200" b="1" dirty="0">
                <a:solidFill>
                  <a:schemeClr val="tx1"/>
                </a:solidFill>
                <a:latin typeface="Arial" panose="020B0604020202020204" pitchFamily="34" charset="0"/>
                <a:cs typeface="Arial" panose="020B0604020202020204" pitchFamily="34" charset="0"/>
              </a:rPr>
              <a:t> for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passenger</a:t>
            </a:r>
            <a:r>
              <a:rPr lang="ro-RO" sz="1200" b="1" dirty="0">
                <a:solidFill>
                  <a:schemeClr val="tx1"/>
                </a:solidFill>
                <a:latin typeface="Arial" panose="020B0604020202020204" pitchFamily="34" charset="0"/>
                <a:cs typeface="Arial" panose="020B0604020202020204" pitchFamily="34" charset="0"/>
              </a:rPr>
              <a:t> transport </a:t>
            </a:r>
            <a:r>
              <a:rPr lang="ro-RO" sz="1200" b="1" dirty="0" err="1">
                <a:solidFill>
                  <a:schemeClr val="tx1"/>
                </a:solidFill>
                <a:latin typeface="Arial" panose="020B0604020202020204" pitchFamily="34" charset="0"/>
                <a:cs typeface="Arial" panose="020B0604020202020204" pitchFamily="34" charset="0"/>
              </a:rPr>
              <a:t>operators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national</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infrastructure</a:t>
            </a:r>
            <a:r>
              <a:rPr lang="ro-RO" sz="1200" b="1" dirty="0">
                <a:solidFill>
                  <a:schemeClr val="tx1"/>
                </a:solidFill>
                <a:latin typeface="Arial" panose="020B0604020202020204" pitchFamily="34" charset="0"/>
                <a:cs typeface="Arial" panose="020B0604020202020204" pitchFamily="34" charset="0"/>
              </a:rPr>
              <a:t> manager at </a:t>
            </a:r>
            <a:r>
              <a:rPr lang="ro-RO" sz="1200" b="1" dirty="0" err="1">
                <a:solidFill>
                  <a:schemeClr val="tx1"/>
                </a:solidFill>
                <a:latin typeface="Arial" panose="020B0604020202020204" pitchFamily="34" charset="0"/>
                <a:cs typeface="Arial" panose="020B0604020202020204" pitchFamily="34" charset="0"/>
              </a:rPr>
              <a:t>least</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once</a:t>
            </a:r>
            <a:r>
              <a:rPr lang="ro-RO" sz="1200" b="1" dirty="0">
                <a:solidFill>
                  <a:schemeClr val="tx1"/>
                </a:solidFill>
                <a:latin typeface="Arial" panose="020B0604020202020204" pitchFamily="34" charset="0"/>
                <a:cs typeface="Arial" panose="020B0604020202020204" pitchFamily="34" charset="0"/>
              </a:rPr>
              <a:t> a </a:t>
            </a:r>
            <a:r>
              <a:rPr lang="ro-RO" sz="1200" b="1" dirty="0" err="1">
                <a:solidFill>
                  <a:schemeClr val="tx1"/>
                </a:solidFill>
                <a:latin typeface="Arial" panose="020B0604020202020204" pitchFamily="34" charset="0"/>
                <a:cs typeface="Arial" panose="020B0604020202020204" pitchFamily="34" charset="0"/>
              </a:rPr>
              <a:t>year</a:t>
            </a:r>
            <a:r>
              <a:rPr lang="ro-RO" sz="1200" b="1" dirty="0">
                <a:solidFill>
                  <a:schemeClr val="tx1"/>
                </a:solidFill>
                <a:latin typeface="Arial" panose="020B0604020202020204" pitchFamily="34" charset="0"/>
                <a:cs typeface="Arial" panose="020B0604020202020204" pitchFamily="34" charset="0"/>
              </a:rPr>
              <a:t>.</a:t>
            </a:r>
          </a:p>
          <a:p>
            <a:pPr algn="just"/>
            <a:r>
              <a:rPr lang="ro-RO" sz="1200" b="1" dirty="0">
                <a:solidFill>
                  <a:schemeClr val="tx1"/>
                </a:solidFill>
                <a:latin typeface="Arial" panose="020B0604020202020204" pitchFamily="34" charset="0"/>
                <a:cs typeface="Arial" panose="020B0604020202020204" pitchFamily="34" charset="0"/>
              </a:rPr>
              <a:t>In </a:t>
            </a:r>
            <a:r>
              <a:rPr lang="ro-RO" sz="1200" b="1" dirty="0" err="1">
                <a:solidFill>
                  <a:schemeClr val="tx1"/>
                </a:solidFill>
                <a:latin typeface="Arial" panose="020B0604020202020204" pitchFamily="34" charset="0"/>
                <a:cs typeface="Arial" panose="020B0604020202020204" pitchFamily="34" charset="0"/>
              </a:rPr>
              <a:t>addition</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we</a:t>
            </a:r>
            <a:r>
              <a:rPr lang="ro-RO" sz="1200" b="1" dirty="0">
                <a:solidFill>
                  <a:schemeClr val="tx1"/>
                </a:solidFill>
                <a:latin typeface="Arial" panose="020B0604020202020204" pitchFamily="34" charset="0"/>
                <a:cs typeface="Arial" panose="020B0604020202020204" pitchFamily="34" charset="0"/>
              </a:rPr>
              <a:t> carry out </a:t>
            </a:r>
            <a:r>
              <a:rPr lang="ro-RO" sz="1200" b="1" dirty="0" err="1">
                <a:solidFill>
                  <a:schemeClr val="tx1"/>
                </a:solidFill>
                <a:latin typeface="Arial" panose="020B0604020202020204" pitchFamily="34" charset="0"/>
                <a:cs typeface="Arial" panose="020B0604020202020204" pitchFamily="34" charset="0"/>
              </a:rPr>
              <a:t>unscheduled</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surveillance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actions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based</a:t>
            </a:r>
            <a:r>
              <a:rPr lang="ro-RO" sz="1200" b="1" dirty="0">
                <a:solidFill>
                  <a:schemeClr val="tx1"/>
                </a:solidFill>
                <a:latin typeface="Arial" panose="020B0604020202020204" pitchFamily="34" charset="0"/>
                <a:cs typeface="Arial" panose="020B0604020202020204" pitchFamily="34" charset="0"/>
              </a:rPr>
              <a:t> on </a:t>
            </a:r>
            <a:r>
              <a:rPr lang="ro-RO" sz="1200" b="1" dirty="0" err="1">
                <a:solidFill>
                  <a:schemeClr val="tx1"/>
                </a:solidFill>
                <a:latin typeface="Arial" panose="020B0604020202020204" pitchFamily="34" charset="0"/>
                <a:cs typeface="Arial" panose="020B0604020202020204" pitchFamily="34" charset="0"/>
              </a:rPr>
              <a:t>orders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received</a:t>
            </a:r>
            <a:r>
              <a:rPr lang="ro-RO" sz="1200" b="1" dirty="0">
                <a:solidFill>
                  <a:schemeClr val="tx1"/>
                </a:solidFill>
                <a:latin typeface="Arial" panose="020B0604020202020204" pitchFamily="34" charset="0"/>
                <a:cs typeface="Arial" panose="020B0604020202020204" pitchFamily="34" charset="0"/>
              </a:rPr>
              <a:t> as a </a:t>
            </a:r>
            <a:r>
              <a:rPr lang="ro-RO" sz="1200" b="1" dirty="0" err="1">
                <a:solidFill>
                  <a:schemeClr val="tx1"/>
                </a:solidFill>
                <a:latin typeface="Arial" panose="020B0604020202020204" pitchFamily="34" charset="0"/>
                <a:cs typeface="Arial" panose="020B0604020202020204" pitchFamily="34" charset="0"/>
              </a:rPr>
              <a:t>result</a:t>
            </a:r>
            <a:r>
              <a:rPr lang="ro-RO" sz="1200" b="1" dirty="0">
                <a:solidFill>
                  <a:schemeClr val="tx1"/>
                </a:solidFill>
                <a:latin typeface="Arial" panose="020B0604020202020204" pitchFamily="34" charset="0"/>
                <a:cs typeface="Arial" panose="020B0604020202020204" pitchFamily="34" charset="0"/>
              </a:rPr>
              <a:t> of </a:t>
            </a:r>
            <a:r>
              <a:rPr lang="ro-RO" sz="1200" b="1" dirty="0" err="1">
                <a:solidFill>
                  <a:schemeClr val="tx1"/>
                </a:solidFill>
                <a:latin typeface="Arial" panose="020B0604020202020204" pitchFamily="34" charset="0"/>
                <a:cs typeface="Arial" panose="020B0604020202020204" pitchFamily="34" charset="0"/>
              </a:rPr>
              <a:t>disfunctionalities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occured</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to</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passenger</a:t>
            </a:r>
            <a:r>
              <a:rPr lang="ro-RO" sz="1200" b="1" dirty="0">
                <a:solidFill>
                  <a:schemeClr val="tx1"/>
                </a:solidFill>
                <a:latin typeface="Arial" panose="020B0604020202020204" pitchFamily="34" charset="0"/>
                <a:cs typeface="Arial" panose="020B0604020202020204" pitchFamily="34" charset="0"/>
              </a:rPr>
              <a:t> transport </a:t>
            </a:r>
            <a:r>
              <a:rPr lang="ro-RO" sz="1200" b="1" dirty="0" err="1">
                <a:solidFill>
                  <a:schemeClr val="tx1"/>
                </a:solidFill>
                <a:latin typeface="Arial" panose="020B0604020202020204" pitchFamily="34" charset="0"/>
                <a:cs typeface="Arial" panose="020B0604020202020204" pitchFamily="34" charset="0"/>
              </a:rPr>
              <a:t>operators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national</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infrastructure</a:t>
            </a:r>
            <a:r>
              <a:rPr lang="ro-RO" sz="1200" b="1" dirty="0">
                <a:solidFill>
                  <a:schemeClr val="tx1"/>
                </a:solidFill>
                <a:latin typeface="Arial" panose="020B0604020202020204" pitchFamily="34" charset="0"/>
                <a:cs typeface="Arial" panose="020B0604020202020204" pitchFamily="34" charset="0"/>
              </a:rPr>
              <a:t> manager.</a:t>
            </a:r>
          </a:p>
          <a:p>
            <a:pPr algn="just"/>
            <a:r>
              <a:rPr lang="ro-RO" sz="1200" b="1" dirty="0" err="1">
                <a:solidFill>
                  <a:schemeClr val="tx1"/>
                </a:solidFill>
                <a:latin typeface="Arial" panose="020B0604020202020204" pitchFamily="34" charset="0"/>
                <a:cs typeface="Arial" panose="020B0604020202020204" pitchFamily="34" charset="0"/>
              </a:rPr>
              <a:t>These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actions</a:t>
            </a:r>
            <a:r>
              <a:rPr lang="ro-RO" sz="1200" b="1" dirty="0">
                <a:solidFill>
                  <a:schemeClr val="tx1"/>
                </a:solidFill>
                <a:latin typeface="Arial" panose="020B0604020202020204" pitchFamily="34" charset="0"/>
                <a:cs typeface="Arial" panose="020B0604020202020204" pitchFamily="34" charset="0"/>
              </a:rPr>
              <a:t> are </a:t>
            </a:r>
            <a:r>
              <a:rPr lang="ro-RO" sz="1200" b="1" dirty="0" err="1">
                <a:solidFill>
                  <a:schemeClr val="tx1"/>
                </a:solidFill>
                <a:latin typeface="Arial" panose="020B0604020202020204" pitchFamily="34" charset="0"/>
                <a:cs typeface="Arial" panose="020B0604020202020204" pitchFamily="34" charset="0"/>
              </a:rPr>
              <a:t>carried</a:t>
            </a:r>
            <a:r>
              <a:rPr lang="ro-RO" sz="1200" b="1" dirty="0">
                <a:solidFill>
                  <a:schemeClr val="tx1"/>
                </a:solidFill>
                <a:latin typeface="Arial" panose="020B0604020202020204" pitchFamily="34" charset="0"/>
                <a:cs typeface="Arial" panose="020B0604020202020204" pitchFamily="34" charset="0"/>
              </a:rPr>
              <a:t> out on a </a:t>
            </a:r>
            <a:r>
              <a:rPr lang="ro-RO" sz="1200" b="1" dirty="0" err="1">
                <a:solidFill>
                  <a:schemeClr val="tx1"/>
                </a:solidFill>
                <a:latin typeface="Arial" panose="020B0604020202020204" pitchFamily="34" charset="0"/>
                <a:cs typeface="Arial" panose="020B0604020202020204" pitchFamily="34" charset="0"/>
              </a:rPr>
              <a:t>random</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basis</a:t>
            </a:r>
            <a:r>
              <a:rPr lang="ro-RO" sz="1200" b="1" dirty="0">
                <a:solidFill>
                  <a:schemeClr val="tx1"/>
                </a:solidFill>
                <a:latin typeface="Arial" panose="020B0604020202020204" pitchFamily="34" charset="0"/>
                <a:cs typeface="Arial" panose="020B0604020202020204" pitchFamily="34" charset="0"/>
              </a:rPr>
              <a:t> in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stations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respectively</a:t>
            </a:r>
            <a:r>
              <a:rPr lang="ro-RO" sz="1200" b="1" dirty="0">
                <a:solidFill>
                  <a:schemeClr val="tx1"/>
                </a:solidFill>
                <a:latin typeface="Arial" panose="020B0604020202020204" pitchFamily="34" charset="0"/>
                <a:cs typeface="Arial" panose="020B0604020202020204" pitchFamily="34" charset="0"/>
              </a:rPr>
              <a:t> in </a:t>
            </a:r>
            <a:r>
              <a:rPr lang="ro-RO" sz="1200" b="1" dirty="0" err="1">
                <a:solidFill>
                  <a:schemeClr val="tx1"/>
                </a:solidFill>
                <a:latin typeface="Arial" panose="020B0604020202020204" pitchFamily="34" charset="0"/>
                <a:cs typeface="Arial" panose="020B0604020202020204" pitchFamily="34" charset="0"/>
              </a:rPr>
              <a:t>trains</a:t>
            </a:r>
            <a:r>
              <a:rPr lang="ro-RO" sz="1200" b="1" dirty="0">
                <a:solidFill>
                  <a:schemeClr val="tx1"/>
                </a:solidFill>
                <a:latin typeface="Arial" panose="020B0604020202020204" pitchFamily="34" charset="0"/>
                <a:cs typeface="Arial" panose="020B0604020202020204" pitchFamily="34" charset="0"/>
              </a:rPr>
              <a:t> in </a:t>
            </a:r>
            <a:r>
              <a:rPr lang="ro-RO" sz="1200" b="1" dirty="0" err="1">
                <a:solidFill>
                  <a:schemeClr val="tx1"/>
                </a:solidFill>
                <a:latin typeface="Arial" panose="020B0604020202020204" pitchFamily="34" charset="0"/>
                <a:cs typeface="Arial" panose="020B0604020202020204" pitchFamily="34" charset="0"/>
              </a:rPr>
              <a:t>circulation</a:t>
            </a:r>
            <a:r>
              <a:rPr lang="ro-RO" sz="1200" b="1" dirty="0">
                <a:solidFill>
                  <a:schemeClr val="tx1"/>
                </a:solidFill>
                <a:latin typeface="Arial" panose="020B0604020202020204" pitchFamily="34" charset="0"/>
                <a:cs typeface="Arial" panose="020B0604020202020204" pitchFamily="34" charset="0"/>
              </a:rPr>
              <a:t> or in </a:t>
            </a:r>
            <a:r>
              <a:rPr lang="ro-RO" sz="1200" b="1" dirty="0" err="1">
                <a:solidFill>
                  <a:schemeClr val="tx1"/>
                </a:solidFill>
                <a:latin typeface="Arial" panose="020B0604020202020204" pitchFamily="34" charset="0"/>
                <a:cs typeface="Arial" panose="020B0604020202020204" pitchFamily="34" charset="0"/>
              </a:rPr>
              <a:t>preparing</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phase</a:t>
            </a:r>
            <a:r>
              <a:rPr lang="ro-RO" sz="1200" b="1" dirty="0">
                <a:solidFill>
                  <a:schemeClr val="tx1"/>
                </a:solidFill>
                <a:latin typeface="Arial" panose="020B0604020202020204" pitchFamily="34" charset="0"/>
                <a:cs typeface="Arial" panose="020B0604020202020204" pitchFamily="34" charset="0"/>
              </a:rPr>
              <a:t>, as </a:t>
            </a:r>
            <a:r>
              <a:rPr lang="ro-RO" sz="1200" b="1" dirty="0" err="1">
                <a:solidFill>
                  <a:schemeClr val="tx1"/>
                </a:solidFill>
                <a:latin typeface="Arial" panose="020B0604020202020204" pitchFamily="34" charset="0"/>
                <a:cs typeface="Arial" panose="020B0604020202020204" pitchFamily="34" charset="0"/>
              </a:rPr>
              <a:t>well</a:t>
            </a:r>
            <a:r>
              <a:rPr lang="ro-RO" sz="1200" b="1" dirty="0">
                <a:solidFill>
                  <a:schemeClr val="tx1"/>
                </a:solidFill>
                <a:latin typeface="Arial" panose="020B0604020202020204" pitchFamily="34" charset="0"/>
                <a:cs typeface="Arial" panose="020B0604020202020204" pitchFamily="34" charset="0"/>
              </a:rPr>
              <a:t> as in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central </a:t>
            </a:r>
            <a:r>
              <a:rPr lang="ro-RO" sz="1200" b="1" dirty="0" err="1">
                <a:solidFill>
                  <a:schemeClr val="tx1"/>
                </a:solidFill>
                <a:latin typeface="Arial" panose="020B0604020202020204" pitchFamily="34" charset="0"/>
                <a:cs typeface="Arial" panose="020B0604020202020204" pitchFamily="34" charset="0"/>
              </a:rPr>
              <a:t>structures</a:t>
            </a:r>
            <a:r>
              <a:rPr lang="ro-RO" sz="1200" b="1" dirty="0">
                <a:solidFill>
                  <a:schemeClr val="tx1"/>
                </a:solidFill>
                <a:latin typeface="Arial" panose="020B0604020202020204" pitchFamily="34" charset="0"/>
                <a:cs typeface="Arial" panose="020B0604020202020204" pitchFamily="34" charset="0"/>
              </a:rPr>
              <a:t> of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passenger</a:t>
            </a:r>
            <a:r>
              <a:rPr lang="ro-RO" sz="1200" b="1" dirty="0">
                <a:solidFill>
                  <a:schemeClr val="tx1"/>
                </a:solidFill>
                <a:latin typeface="Arial" panose="020B0604020202020204" pitchFamily="34" charset="0"/>
                <a:cs typeface="Arial" panose="020B0604020202020204" pitchFamily="34" charset="0"/>
              </a:rPr>
              <a:t> transport </a:t>
            </a:r>
            <a:r>
              <a:rPr lang="ro-RO" sz="1200" b="1" dirty="0" err="1">
                <a:solidFill>
                  <a:schemeClr val="tx1"/>
                </a:solidFill>
                <a:latin typeface="Arial" panose="020B0604020202020204" pitchFamily="34" charset="0"/>
                <a:cs typeface="Arial" panose="020B0604020202020204" pitchFamily="34" charset="0"/>
              </a:rPr>
              <a:t>operators</a:t>
            </a:r>
            <a:r>
              <a:rPr lang="ro-RO" sz="1200" b="1" dirty="0">
                <a:solidFill>
                  <a:schemeClr val="tx1"/>
                </a:solidFill>
                <a:latin typeface="Arial" panose="020B0604020202020204" pitchFamily="34" charset="0"/>
                <a:cs typeface="Arial" panose="020B0604020202020204" pitchFamily="34" charset="0"/>
              </a:rPr>
              <a:t>, of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national</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infrastructure</a:t>
            </a:r>
            <a:r>
              <a:rPr lang="ro-RO" sz="1200" b="1" dirty="0">
                <a:solidFill>
                  <a:schemeClr val="tx1"/>
                </a:solidFill>
                <a:latin typeface="Arial" panose="020B0604020202020204" pitchFamily="34" charset="0"/>
                <a:cs typeface="Arial" panose="020B0604020202020204" pitchFamily="34" charset="0"/>
              </a:rPr>
              <a:t> manager.</a:t>
            </a:r>
          </a:p>
          <a:p>
            <a:pPr algn="just"/>
            <a:r>
              <a:rPr lang="en-US" sz="1200" b="1" dirty="0">
                <a:solidFill>
                  <a:schemeClr val="tx1"/>
                </a:solidFill>
                <a:latin typeface="Arial" panose="020B0604020202020204" pitchFamily="34" charset="0"/>
                <a:cs typeface="Arial" panose="020B0604020202020204" pitchFamily="34" charset="0"/>
              </a:rPr>
              <a:t>In order to assess the on-site situation, a series of </a:t>
            </a:r>
            <a:r>
              <a:rPr lang="ro-RO" sz="1200" b="1" dirty="0" err="1">
                <a:solidFill>
                  <a:schemeClr val="tx1"/>
                </a:solidFill>
                <a:latin typeface="Arial" panose="020B0604020202020204" pitchFamily="34" charset="0"/>
                <a:cs typeface="Arial" panose="020B0604020202020204" pitchFamily="34" charset="0"/>
              </a:rPr>
              <a:t>checklist</a:t>
            </a:r>
            <a:r>
              <a:rPr lang="en-US" sz="1200" b="1" dirty="0">
                <a:solidFill>
                  <a:schemeClr val="tx1"/>
                </a:solidFill>
                <a:latin typeface="Arial" panose="020B0604020202020204" pitchFamily="34" charset="0"/>
                <a:cs typeface="Arial" panose="020B0604020202020204" pitchFamily="34" charset="0"/>
              </a:rPr>
              <a:t> are developed for the evaluation of trains or separate </a:t>
            </a:r>
            <a:r>
              <a:rPr lang="ro-RO" sz="1200" b="1" dirty="0">
                <a:solidFill>
                  <a:schemeClr val="tx1"/>
                </a:solidFill>
                <a:latin typeface="Arial" panose="020B0604020202020204" pitchFamily="34" charset="0"/>
                <a:cs typeface="Arial" panose="020B0604020202020204" pitchFamily="34" charset="0"/>
              </a:rPr>
              <a:t>for </a:t>
            </a:r>
            <a:r>
              <a:rPr lang="en-US" sz="1200" b="1">
                <a:solidFill>
                  <a:schemeClr val="tx1"/>
                </a:solidFill>
                <a:latin typeface="Arial" panose="020B0604020202020204" pitchFamily="34" charset="0"/>
                <a:cs typeface="Arial" panose="020B0604020202020204" pitchFamily="34" charset="0"/>
              </a:rPr>
              <a:t>stations</a:t>
            </a:r>
            <a:r>
              <a:rPr lang="en-US" sz="1200" b="1" dirty="0">
                <a:solidFill>
                  <a:schemeClr val="tx1"/>
                </a:solidFill>
                <a:latin typeface="Arial" panose="020B0604020202020204" pitchFamily="34" charset="0"/>
                <a:cs typeface="Arial" panose="020B0604020202020204" pitchFamily="34" charset="0"/>
              </a:rPr>
              <a:t>.</a:t>
            </a:r>
          </a:p>
          <a:p>
            <a:pPr algn="just"/>
            <a:r>
              <a:rPr lang="ro-RO" sz="1200" b="1" dirty="0" err="1">
                <a:solidFill>
                  <a:schemeClr val="tx1"/>
                </a:solidFill>
                <a:latin typeface="Arial" panose="020B0604020202020204" pitchFamily="34" charset="0"/>
                <a:cs typeface="Arial" panose="020B0604020202020204" pitchFamily="34" charset="0"/>
              </a:rPr>
              <a:t>These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surveillance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actions</a:t>
            </a:r>
            <a:r>
              <a:rPr lang="ro-RO" sz="1200" b="1" dirty="0">
                <a:solidFill>
                  <a:schemeClr val="tx1"/>
                </a:solidFill>
                <a:latin typeface="Arial" panose="020B0604020202020204" pitchFamily="34" charset="0"/>
                <a:cs typeface="Arial" panose="020B0604020202020204" pitchFamily="34" charset="0"/>
              </a:rPr>
              <a:t> are </a:t>
            </a:r>
            <a:r>
              <a:rPr lang="ro-RO" sz="1200" b="1" dirty="0" err="1">
                <a:solidFill>
                  <a:schemeClr val="tx1"/>
                </a:solidFill>
                <a:latin typeface="Arial" panose="020B0604020202020204" pitchFamily="34" charset="0"/>
                <a:cs typeface="Arial" panose="020B0604020202020204" pitchFamily="34" charset="0"/>
              </a:rPr>
              <a:t>concluded</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with</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drawing</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up</a:t>
            </a:r>
            <a:r>
              <a:rPr lang="ro-RO" sz="1200" b="1" dirty="0">
                <a:solidFill>
                  <a:schemeClr val="tx1"/>
                </a:solidFill>
                <a:latin typeface="Arial" panose="020B0604020202020204" pitchFamily="34" charset="0"/>
                <a:cs typeface="Arial" panose="020B0604020202020204" pitchFamily="34" charset="0"/>
              </a:rPr>
              <a:t> of notes </a:t>
            </a:r>
            <a:r>
              <a:rPr lang="ro-RO" sz="1200" b="1" dirty="0" err="1">
                <a:solidFill>
                  <a:schemeClr val="tx1"/>
                </a:solidFill>
                <a:latin typeface="Arial" panose="020B0604020202020204" pitchFamily="34" charset="0"/>
                <a:cs typeface="Arial" panose="020B0604020202020204" pitchFamily="34" charset="0"/>
              </a:rPr>
              <a:t>containing</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findings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respectively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recommendations</a:t>
            </a:r>
            <a:r>
              <a:rPr lang="ro-RO" sz="1200" b="1" dirty="0">
                <a:solidFill>
                  <a:schemeClr val="tx1"/>
                </a:solidFill>
                <a:latin typeface="Arial" panose="020B0604020202020204" pitchFamily="34" charset="0"/>
                <a:cs typeface="Arial" panose="020B0604020202020204" pitchFamily="34" charset="0"/>
              </a:rPr>
              <a:t> of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Passengers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Rights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Surveillance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Department</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from</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Romanian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Authority</a:t>
            </a:r>
            <a:r>
              <a:rPr lang="ro-RO" sz="1200" b="1" dirty="0">
                <a:solidFill>
                  <a:schemeClr val="tx1"/>
                </a:solidFill>
                <a:latin typeface="Arial" panose="020B0604020202020204" pitchFamily="34" charset="0"/>
                <a:cs typeface="Arial" panose="020B0604020202020204" pitchFamily="34" charset="0"/>
              </a:rPr>
              <a:t> – AFER, </a:t>
            </a:r>
            <a:r>
              <a:rPr lang="ro-RO" sz="1200" b="1" dirty="0" err="1">
                <a:solidFill>
                  <a:schemeClr val="tx1"/>
                </a:solidFill>
                <a:latin typeface="Arial" panose="020B0604020202020204" pitchFamily="34" charset="0"/>
                <a:cs typeface="Arial" panose="020B0604020202020204" pitchFamily="34" charset="0"/>
              </a:rPr>
              <a:t>to</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which</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passenger</a:t>
            </a:r>
            <a:r>
              <a:rPr lang="ro-RO" sz="1200" b="1" dirty="0">
                <a:solidFill>
                  <a:schemeClr val="tx1"/>
                </a:solidFill>
                <a:latin typeface="Arial" panose="020B0604020202020204" pitchFamily="34" charset="0"/>
                <a:cs typeface="Arial" panose="020B0604020202020204" pitchFamily="34" charset="0"/>
              </a:rPr>
              <a:t> transport </a:t>
            </a:r>
            <a:r>
              <a:rPr lang="ro-RO" sz="1200" b="1" dirty="0" err="1">
                <a:solidFill>
                  <a:schemeClr val="tx1"/>
                </a:solidFill>
                <a:latin typeface="Arial" panose="020B0604020202020204" pitchFamily="34" charset="0"/>
                <a:cs typeface="Arial" panose="020B0604020202020204" pitchFamily="34" charset="0"/>
              </a:rPr>
              <a:t>operators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national</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infrastructure</a:t>
            </a:r>
            <a:r>
              <a:rPr lang="ro-RO" sz="1200" b="1" dirty="0">
                <a:solidFill>
                  <a:schemeClr val="tx1"/>
                </a:solidFill>
                <a:latin typeface="Arial" panose="020B0604020202020204" pitchFamily="34" charset="0"/>
                <a:cs typeface="Arial" panose="020B0604020202020204" pitchFamily="34" charset="0"/>
              </a:rPr>
              <a:t> </a:t>
            </a:r>
            <a:r>
              <a:rPr lang="ro-RO" sz="1200" b="1">
                <a:solidFill>
                  <a:schemeClr val="tx1"/>
                </a:solidFill>
                <a:latin typeface="Arial" panose="020B0604020202020204" pitchFamily="34" charset="0"/>
                <a:cs typeface="Arial" panose="020B0604020202020204" pitchFamily="34" charset="0"/>
              </a:rPr>
              <a:t>manager have to respond </a:t>
            </a:r>
            <a:r>
              <a:rPr lang="ro-RO" sz="1200" b="1" dirty="0" err="1">
                <a:solidFill>
                  <a:schemeClr val="tx1"/>
                </a:solidFill>
                <a:latin typeface="Arial" panose="020B0604020202020204" pitchFamily="34" charset="0"/>
                <a:cs typeface="Arial" panose="020B0604020202020204" pitchFamily="34" charset="0"/>
              </a:rPr>
              <a:t>with</a:t>
            </a:r>
            <a:r>
              <a:rPr lang="ro-RO" sz="1200" b="1" dirty="0">
                <a:solidFill>
                  <a:schemeClr val="tx1"/>
                </a:solidFill>
                <a:latin typeface="Arial" panose="020B0604020202020204" pitchFamily="34" charset="0"/>
                <a:cs typeface="Arial" panose="020B0604020202020204" pitchFamily="34" charset="0"/>
              </a:rPr>
              <a:t> a plan of </a:t>
            </a:r>
            <a:r>
              <a:rPr lang="ro-RO" sz="1200" b="1" dirty="0" err="1">
                <a:solidFill>
                  <a:schemeClr val="tx1"/>
                </a:solidFill>
                <a:latin typeface="Arial" panose="020B0604020202020204" pitchFamily="34" charset="0"/>
                <a:cs typeface="Arial" panose="020B0604020202020204" pitchFamily="34" charset="0"/>
              </a:rPr>
              <a:t>measures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with</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responsibilities</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and</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deadlines</a:t>
            </a:r>
            <a:r>
              <a:rPr lang="ro-RO" sz="1200" b="1" dirty="0">
                <a:solidFill>
                  <a:schemeClr val="tx1"/>
                </a:solidFill>
                <a:latin typeface="Arial" panose="020B0604020202020204" pitchFamily="34" charset="0"/>
                <a:cs typeface="Arial" panose="020B0604020202020204" pitchFamily="34" charset="0"/>
              </a:rPr>
              <a:t> for </a:t>
            </a:r>
            <a:r>
              <a:rPr lang="ro-RO" sz="1200" b="1" dirty="0" err="1">
                <a:solidFill>
                  <a:schemeClr val="tx1"/>
                </a:solidFill>
                <a:latin typeface="Arial" panose="020B0604020202020204" pitchFamily="34" charset="0"/>
                <a:cs typeface="Arial" panose="020B0604020202020204" pitchFamily="34" charset="0"/>
              </a:rPr>
              <a:t>implementation</a:t>
            </a:r>
            <a:r>
              <a:rPr lang="ro-RO" sz="1200" b="1" dirty="0">
                <a:solidFill>
                  <a:schemeClr val="tx1"/>
                </a:solidFill>
                <a:latin typeface="Arial" panose="020B0604020202020204" pitchFamily="34" charset="0"/>
                <a:cs typeface="Arial" panose="020B0604020202020204" pitchFamily="34" charset="0"/>
              </a:rPr>
              <a:t>.</a:t>
            </a:r>
          </a:p>
          <a:p>
            <a:pPr algn="just"/>
            <a:r>
              <a:rPr lang="en-US" sz="1200" b="1" dirty="0">
                <a:solidFill>
                  <a:schemeClr val="tx1"/>
                </a:solidFill>
                <a:latin typeface="Arial" panose="020B0604020202020204" pitchFamily="34" charset="0"/>
                <a:cs typeface="Arial" panose="020B0604020202020204" pitchFamily="34" charset="0"/>
              </a:rPr>
              <a:t>Given the existence of the derogations provided for in the REGULATION, which ROMANIA benefits until December 3, 2019, </a:t>
            </a:r>
            <a:r>
              <a:rPr lang="en-US" sz="1200" b="1">
                <a:solidFill>
                  <a:schemeClr val="tx1"/>
                </a:solidFill>
                <a:latin typeface="Arial" panose="020B0604020202020204" pitchFamily="34" charset="0"/>
                <a:cs typeface="Arial" panose="020B0604020202020204" pitchFamily="34" charset="0"/>
              </a:rPr>
              <a:t>no sanction ha</a:t>
            </a:r>
            <a:r>
              <a:rPr lang="ro-RO" sz="1200" b="1">
                <a:solidFill>
                  <a:schemeClr val="tx1"/>
                </a:solidFill>
                <a:latin typeface="Arial" panose="020B0604020202020204" pitchFamily="34" charset="0"/>
                <a:cs typeface="Arial" panose="020B0604020202020204" pitchFamily="34" charset="0"/>
              </a:rPr>
              <a:t>s</a:t>
            </a:r>
            <a:r>
              <a:rPr lang="en-US" sz="1200" b="1">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been applied until now, but recommendations have been made to which the entities have the obligation to establish their own action plans, in accordance with their own strategies; available resources.</a:t>
            </a:r>
          </a:p>
          <a:p>
            <a:pPr algn="just"/>
            <a:r>
              <a:rPr lang="ro-RO" sz="1200" b="1" dirty="0" err="1">
                <a:solidFill>
                  <a:schemeClr val="tx1"/>
                </a:solidFill>
                <a:latin typeface="Arial" panose="020B0604020202020204" pitchFamily="34" charset="0"/>
                <a:cs typeface="Arial" panose="020B0604020202020204" pitchFamily="34" charset="0"/>
              </a:rPr>
              <a:t>We</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also</a:t>
            </a:r>
            <a:r>
              <a:rPr lang="ro-RO" sz="1200" b="1" dirty="0">
                <a:solidFill>
                  <a:schemeClr val="tx1"/>
                </a:solidFill>
                <a:latin typeface="Arial" panose="020B0604020202020204" pitchFamily="34" charset="0"/>
                <a:cs typeface="Arial" panose="020B0604020202020204" pitchFamily="34" charset="0"/>
              </a:rPr>
              <a:t> carry out </a:t>
            </a:r>
            <a:r>
              <a:rPr lang="ro-RO" sz="1200" b="1" dirty="0" err="1">
                <a:solidFill>
                  <a:schemeClr val="tx1"/>
                </a:solidFill>
                <a:latin typeface="Arial" panose="020B0604020202020204" pitchFamily="34" charset="0"/>
                <a:cs typeface="Arial" panose="020B0604020202020204" pitchFamily="34" charset="0"/>
              </a:rPr>
              <a:t>the</a:t>
            </a:r>
            <a:r>
              <a:rPr lang="ro-RO" sz="1200" b="1" dirty="0">
                <a:solidFill>
                  <a:schemeClr val="tx1"/>
                </a:solidFill>
                <a:latin typeface="Arial" panose="020B0604020202020204" pitchFamily="34" charset="0"/>
                <a:cs typeface="Arial" panose="020B0604020202020204" pitchFamily="34" charset="0"/>
              </a:rPr>
              <a:t> management </a:t>
            </a:r>
            <a:r>
              <a:rPr lang="ro-RO" sz="1200" b="1" dirty="0" err="1">
                <a:solidFill>
                  <a:schemeClr val="tx1"/>
                </a:solidFill>
                <a:latin typeface="Arial" panose="020B0604020202020204" pitchFamily="34" charset="0"/>
                <a:cs typeface="Arial" panose="020B0604020202020204" pitchFamily="34" charset="0"/>
              </a:rPr>
              <a:t>activity</a:t>
            </a:r>
            <a:r>
              <a:rPr lang="ro-RO" sz="1200" b="1" dirty="0">
                <a:solidFill>
                  <a:schemeClr val="tx1"/>
                </a:solidFill>
                <a:latin typeface="Arial" panose="020B0604020202020204" pitchFamily="34" charset="0"/>
                <a:cs typeface="Arial" panose="020B0604020202020204" pitchFamily="34" charset="0"/>
              </a:rPr>
              <a:t> of </a:t>
            </a:r>
            <a:r>
              <a:rPr lang="ro-RO" sz="1200" b="1" err="1">
                <a:solidFill>
                  <a:schemeClr val="tx1"/>
                </a:solidFill>
                <a:latin typeface="Arial" panose="020B0604020202020204" pitchFamily="34" charset="0"/>
                <a:cs typeface="Arial" panose="020B0604020202020204" pitchFamily="34" charset="0"/>
              </a:rPr>
              <a:t>petitions</a:t>
            </a:r>
            <a:r>
              <a:rPr lang="ro-RO" sz="1200" b="1">
                <a:solidFill>
                  <a:schemeClr val="tx1"/>
                </a:solidFill>
                <a:latin typeface="Arial" panose="020B0604020202020204" pitchFamily="34" charset="0"/>
                <a:cs typeface="Arial" panose="020B0604020202020204" pitchFamily="34" charset="0"/>
              </a:rPr>
              <a:t> of the </a:t>
            </a:r>
            <a:r>
              <a:rPr lang="ro-RO" sz="1200" b="1" dirty="0">
                <a:solidFill>
                  <a:schemeClr val="tx1"/>
                </a:solidFill>
                <a:latin typeface="Arial" panose="020B0604020202020204" pitchFamily="34" charset="0"/>
                <a:cs typeface="Arial" panose="020B0604020202020204" pitchFamily="34" charset="0"/>
              </a:rPr>
              <a:t>Romanian </a:t>
            </a:r>
            <a:r>
              <a:rPr lang="ro-RO" sz="1200" b="1" dirty="0" err="1">
                <a:solidFill>
                  <a:schemeClr val="tx1"/>
                </a:solidFill>
                <a:latin typeface="Arial" panose="020B0604020202020204" pitchFamily="34" charset="0"/>
                <a:cs typeface="Arial" panose="020B0604020202020204" pitchFamily="34" charset="0"/>
              </a:rPr>
              <a:t>Railway</a:t>
            </a:r>
            <a:r>
              <a:rPr lang="ro-RO" sz="1200" b="1" dirty="0">
                <a:solidFill>
                  <a:schemeClr val="tx1"/>
                </a:solidFill>
                <a:latin typeface="Arial" panose="020B0604020202020204" pitchFamily="34" charset="0"/>
                <a:cs typeface="Arial" panose="020B0604020202020204" pitchFamily="34" charset="0"/>
              </a:rPr>
              <a:t> </a:t>
            </a:r>
            <a:r>
              <a:rPr lang="ro-RO" sz="1200" b="1" dirty="0" err="1">
                <a:solidFill>
                  <a:schemeClr val="tx1"/>
                </a:solidFill>
                <a:latin typeface="Arial" panose="020B0604020202020204" pitchFamily="34" charset="0"/>
                <a:cs typeface="Arial" panose="020B0604020202020204" pitchFamily="34" charset="0"/>
              </a:rPr>
              <a:t>Authority</a:t>
            </a:r>
            <a:r>
              <a:rPr lang="ro-RO" sz="1200" b="1" dirty="0">
                <a:solidFill>
                  <a:schemeClr val="tx1"/>
                </a:solidFill>
                <a:latin typeface="Arial" panose="020B0604020202020204" pitchFamily="34" charset="0"/>
                <a:cs typeface="Arial" panose="020B0604020202020204" pitchFamily="34" charset="0"/>
              </a:rPr>
              <a:t> – AFER.</a:t>
            </a:r>
          </a:p>
        </p:txBody>
      </p:sp>
      <p:pic>
        <p:nvPicPr>
          <p:cNvPr id="5" name="I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1898" y="5574093"/>
            <a:ext cx="837951" cy="837951"/>
          </a:xfrm>
          <a:prstGeom prst="rect">
            <a:avLst/>
          </a:prstGeom>
        </p:spPr>
      </p:pic>
      <p:pic>
        <p:nvPicPr>
          <p:cNvPr id="7" name="I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443" y="162212"/>
            <a:ext cx="799366" cy="799366"/>
          </a:xfrm>
          <a:prstGeom prst="rect">
            <a:avLst/>
          </a:prstGeom>
        </p:spPr>
      </p:pic>
      <p:pic>
        <p:nvPicPr>
          <p:cNvPr id="14" name="I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6801">
            <a:off x="6671951" y="5529104"/>
            <a:ext cx="1097748" cy="822251"/>
          </a:xfrm>
          <a:prstGeom prst="rect">
            <a:avLst/>
          </a:prstGeom>
        </p:spPr>
      </p:pic>
      <p:pic>
        <p:nvPicPr>
          <p:cNvPr id="15" name="Imagin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2899" y="5136855"/>
            <a:ext cx="1136376" cy="874477"/>
          </a:xfrm>
          <a:prstGeom prst="rect">
            <a:avLst/>
          </a:prstGeom>
        </p:spPr>
      </p:pic>
      <p:pic>
        <p:nvPicPr>
          <p:cNvPr id="1034" name="Picture 10" descr="Imagine similară">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2655" y="5561815"/>
            <a:ext cx="1159955" cy="8502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entenar-Romania 151x2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17" name="Picture 2" descr="Sigla_AFER_200x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47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06188"/>
            <a:ext cx="8911687" cy="548821"/>
          </a:xfrm>
        </p:spPr>
        <p:txBody>
          <a:bodyPr>
            <a:noAutofit/>
          </a:bodyPr>
          <a:lstStyle/>
          <a:p>
            <a:pPr algn="ctr"/>
            <a:r>
              <a:rPr lang="ro-RO" sz="1600" b="1" i="1" dirty="0">
                <a:latin typeface="Arial" panose="020B0604020202020204" pitchFamily="34" charset="0"/>
                <a:cs typeface="Arial" panose="020B0604020202020204" pitchFamily="34" charset="0"/>
              </a:rPr>
              <a:t>CHECKLIST  </a:t>
            </a:r>
            <a:r>
              <a:rPr lang="ro-RO" sz="1600" i="1" dirty="0">
                <a:latin typeface="Arial" panose="020B0604020202020204" pitchFamily="34" charset="0"/>
                <a:cs typeface="Arial" panose="020B0604020202020204" pitchFamily="34" charset="0"/>
              </a:rPr>
              <a:t/>
            </a:r>
            <a:br>
              <a:rPr lang="ro-RO" sz="1600" i="1" dirty="0">
                <a:latin typeface="Arial" panose="020B0604020202020204" pitchFamily="34" charset="0"/>
                <a:cs typeface="Arial" panose="020B0604020202020204" pitchFamily="34" charset="0"/>
              </a:rPr>
            </a:br>
            <a:r>
              <a:rPr lang="ro-RO" sz="1600" i="1" dirty="0">
                <a:latin typeface="Arial" panose="020B0604020202020204" pitchFamily="34" charset="0"/>
                <a:cs typeface="Arial" panose="020B0604020202020204" pitchFamily="34" charset="0"/>
              </a:rPr>
              <a:t> </a:t>
            </a:r>
            <a:r>
              <a:rPr lang="ro-RO" sz="1600" i="1" dirty="0" err="1">
                <a:latin typeface="Arial" panose="020B0604020202020204" pitchFamily="34" charset="0"/>
                <a:cs typeface="Arial" panose="020B0604020202020204" pitchFamily="34" charset="0"/>
              </a:rPr>
              <a:t>evaluation</a:t>
            </a:r>
            <a:r>
              <a:rPr lang="ro-RO" sz="1600" i="1" dirty="0">
                <a:latin typeface="Arial" panose="020B0604020202020204" pitchFamily="34" charset="0"/>
                <a:cs typeface="Arial" panose="020B0604020202020204" pitchFamily="34" charset="0"/>
              </a:rPr>
              <a:t> of </a:t>
            </a:r>
            <a:r>
              <a:rPr lang="ro-RO" sz="1600" i="1" dirty="0" err="1">
                <a:latin typeface="Arial" panose="020B0604020202020204" pitchFamily="34" charset="0"/>
                <a:cs typeface="Arial" panose="020B0604020202020204" pitchFamily="34" charset="0"/>
              </a:rPr>
              <a:t>railway</a:t>
            </a:r>
            <a:r>
              <a:rPr lang="ro-RO" sz="1600" i="1" dirty="0">
                <a:latin typeface="Arial" panose="020B0604020202020204" pitchFamily="34" charset="0"/>
                <a:cs typeface="Arial" panose="020B0604020202020204" pitchFamily="34" charset="0"/>
              </a:rPr>
              <a:t> </a:t>
            </a:r>
            <a:r>
              <a:rPr lang="ro-RO" sz="1600" i="1" dirty="0" err="1">
                <a:latin typeface="Arial" panose="020B0604020202020204" pitchFamily="34" charset="0"/>
                <a:cs typeface="Arial" panose="020B0604020202020204" pitchFamily="34" charset="0"/>
              </a:rPr>
              <a:t>stations</a:t>
            </a:r>
            <a:endParaRPr lang="ro-RO" sz="1600" i="1" dirty="0">
              <a:latin typeface="Arial" panose="020B0604020202020204" pitchFamily="34" charset="0"/>
              <a:cs typeface="Arial" panose="020B0604020202020204" pitchFamily="34" charset="0"/>
            </a:endParaRPr>
          </a:p>
        </p:txBody>
      </p:sp>
      <p:pic>
        <p:nvPicPr>
          <p:cNvPr id="5" name="Imagine 4"/>
          <p:cNvPicPr>
            <a:picLocks noChangeAspect="1"/>
          </p:cNvPicPr>
          <p:nvPr/>
        </p:nvPicPr>
        <p:blipFill>
          <a:blip r:embed="rId2"/>
          <a:stretch>
            <a:fillRect/>
          </a:stretch>
        </p:blipFill>
        <p:spPr>
          <a:xfrm>
            <a:off x="1574552" y="1300443"/>
            <a:ext cx="6896457" cy="4835365"/>
          </a:xfrm>
          <a:prstGeom prst="rect">
            <a:avLst/>
          </a:prstGeom>
        </p:spPr>
      </p:pic>
      <p:pic>
        <p:nvPicPr>
          <p:cNvPr id="7" name="Imagine 6"/>
          <p:cNvPicPr>
            <a:picLocks noChangeAspect="1"/>
          </p:cNvPicPr>
          <p:nvPr/>
        </p:nvPicPr>
        <p:blipFill>
          <a:blip r:embed="rId3"/>
          <a:stretch>
            <a:fillRect/>
          </a:stretch>
        </p:blipFill>
        <p:spPr>
          <a:xfrm>
            <a:off x="8471009" y="1329432"/>
            <a:ext cx="3387754" cy="4806376"/>
          </a:xfrm>
          <a:prstGeom prst="rect">
            <a:avLst/>
          </a:prstGeom>
        </p:spPr>
      </p:pic>
      <p:pic>
        <p:nvPicPr>
          <p:cNvPr id="6" name="Picture 3" descr="Centenar-Romania 151x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9" name="Picture 2" descr="Sigla_AFER_200x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60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16541"/>
            <a:ext cx="8911687" cy="715481"/>
          </a:xfrm>
        </p:spPr>
        <p:txBody>
          <a:bodyPr>
            <a:noAutofit/>
          </a:bodyPr>
          <a:lstStyle/>
          <a:p>
            <a:pPr algn="ctr"/>
            <a:r>
              <a:rPr lang="ro-RO" sz="1600" b="1" i="1" dirty="0">
                <a:latin typeface="Arial" panose="020B0604020202020204" pitchFamily="34" charset="0"/>
                <a:cs typeface="Arial" panose="020B0604020202020204" pitchFamily="34" charset="0"/>
              </a:rPr>
              <a:t>CHECKLIST  </a:t>
            </a:r>
            <a:r>
              <a:rPr lang="ro-RO" sz="1600" i="1" dirty="0">
                <a:latin typeface="Arial" panose="020B0604020202020204" pitchFamily="34" charset="0"/>
                <a:cs typeface="Arial" panose="020B0604020202020204" pitchFamily="34" charset="0"/>
              </a:rPr>
              <a:t/>
            </a:r>
            <a:br>
              <a:rPr lang="ro-RO" sz="1600" i="1" dirty="0">
                <a:latin typeface="Arial" panose="020B0604020202020204" pitchFamily="34" charset="0"/>
                <a:cs typeface="Arial" panose="020B0604020202020204" pitchFamily="34" charset="0"/>
              </a:rPr>
            </a:br>
            <a:r>
              <a:rPr lang="ro-RO" sz="1600" i="1" dirty="0">
                <a:latin typeface="Arial" panose="020B0604020202020204" pitchFamily="34" charset="0"/>
                <a:cs typeface="Arial" panose="020B0604020202020204" pitchFamily="34" charset="0"/>
              </a:rPr>
              <a:t> </a:t>
            </a:r>
            <a:r>
              <a:rPr lang="ro-RO" sz="1600" i="1" dirty="0" err="1">
                <a:latin typeface="Arial" panose="020B0604020202020204" pitchFamily="34" charset="0"/>
                <a:cs typeface="Arial" panose="020B0604020202020204" pitchFamily="34" charset="0"/>
              </a:rPr>
              <a:t>evaluation</a:t>
            </a:r>
            <a:r>
              <a:rPr lang="ro-RO" sz="1600" i="1" dirty="0">
                <a:latin typeface="Arial" panose="020B0604020202020204" pitchFamily="34" charset="0"/>
                <a:cs typeface="Arial" panose="020B0604020202020204" pitchFamily="34" charset="0"/>
              </a:rPr>
              <a:t> of </a:t>
            </a:r>
            <a:r>
              <a:rPr lang="ro-RO" sz="1600" i="1" dirty="0" err="1">
                <a:latin typeface="Arial" panose="020B0604020202020204" pitchFamily="34" charset="0"/>
                <a:cs typeface="Arial" panose="020B0604020202020204" pitchFamily="34" charset="0"/>
              </a:rPr>
              <a:t>trains</a:t>
            </a:r>
            <a:endParaRPr lang="ro-RO" sz="1600" dirty="0"/>
          </a:p>
        </p:txBody>
      </p:sp>
      <p:pic>
        <p:nvPicPr>
          <p:cNvPr id="4"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tăText 2"/>
          <p:cNvSpPr txBox="1"/>
          <p:nvPr/>
        </p:nvSpPr>
        <p:spPr>
          <a:xfrm>
            <a:off x="7593106" y="2967318"/>
            <a:ext cx="215153" cy="369332"/>
          </a:xfrm>
          <a:prstGeom prst="rect">
            <a:avLst/>
          </a:prstGeom>
          <a:noFill/>
        </p:spPr>
        <p:txBody>
          <a:bodyPr wrap="square" rtlCol="0">
            <a:spAutoFit/>
          </a:bodyPr>
          <a:lstStyle/>
          <a:p>
            <a:endParaRPr lang="ro-RO" dirty="0"/>
          </a:p>
        </p:txBody>
      </p:sp>
      <p:pic>
        <p:nvPicPr>
          <p:cNvPr id="9" name="Imagine 8"/>
          <p:cNvPicPr>
            <a:picLocks noChangeAspect="1"/>
          </p:cNvPicPr>
          <p:nvPr/>
        </p:nvPicPr>
        <p:blipFill>
          <a:blip r:embed="rId4"/>
          <a:stretch>
            <a:fillRect/>
          </a:stretch>
        </p:blipFill>
        <p:spPr>
          <a:xfrm>
            <a:off x="3342944" y="791957"/>
            <a:ext cx="7518143" cy="5260684"/>
          </a:xfrm>
          <a:prstGeom prst="rect">
            <a:avLst/>
          </a:prstGeom>
        </p:spPr>
      </p:pic>
    </p:spTree>
    <p:extLst>
      <p:ext uri="{BB962C8B-B14F-4D97-AF65-F5344CB8AC3E}">
        <p14:creationId xmlns:p14="http://schemas.microsoft.com/office/powerpoint/2010/main" val="140744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2" y="298297"/>
            <a:ext cx="8911687" cy="273357"/>
          </a:xfrm>
        </p:spPr>
        <p:txBody>
          <a:bodyPr>
            <a:noAutofit/>
          </a:bodyPr>
          <a:lstStyle/>
          <a:p>
            <a:pPr algn="ctr">
              <a:tabLst>
                <a:tab pos="2870200" algn="l"/>
              </a:tabLst>
            </a:pPr>
            <a:r>
              <a:rPr lang="ro-RO" sz="1800" b="1" i="1" dirty="0" err="1">
                <a:latin typeface="Arial" panose="020B0604020202020204" pitchFamily="34" charset="0"/>
                <a:cs typeface="Arial" panose="020B0604020202020204" pitchFamily="34" charset="0"/>
              </a:rPr>
              <a:t>Romania's</a:t>
            </a:r>
            <a:r>
              <a:rPr lang="ro-RO" sz="1800" b="1" i="1" dirty="0">
                <a:latin typeface="Arial" panose="020B0604020202020204" pitchFamily="34" charset="0"/>
                <a:cs typeface="Arial" panose="020B0604020202020204" pitchFamily="34" charset="0"/>
              </a:rPr>
              <a:t> </a:t>
            </a:r>
            <a:r>
              <a:rPr lang="ro-RO" sz="1800" b="1" i="1" dirty="0" err="1">
                <a:latin typeface="Arial" panose="020B0604020202020204" pitchFamily="34" charset="0"/>
                <a:cs typeface="Arial" panose="020B0604020202020204" pitchFamily="34" charset="0"/>
              </a:rPr>
              <a:t>rail</a:t>
            </a:r>
            <a:r>
              <a:rPr lang="en-US" sz="1800" b="1" i="1" dirty="0">
                <a:latin typeface="Arial" panose="020B0604020202020204" pitchFamily="34" charset="0"/>
                <a:cs typeface="Arial" panose="020B0604020202020204" pitchFamily="34" charset="0"/>
              </a:rPr>
              <a:t>way</a:t>
            </a:r>
            <a:r>
              <a:rPr lang="ro-RO" sz="1800" b="1" i="1" dirty="0">
                <a:latin typeface="Arial" panose="020B0604020202020204" pitchFamily="34" charset="0"/>
                <a:cs typeface="Arial" panose="020B0604020202020204" pitchFamily="34" charset="0"/>
              </a:rPr>
              <a:t> </a:t>
            </a:r>
            <a:r>
              <a:rPr lang="ro-RO" sz="1800" b="1" i="1" dirty="0" err="1">
                <a:latin typeface="Arial" panose="020B0604020202020204" pitchFamily="34" charset="0"/>
                <a:cs typeface="Arial" panose="020B0604020202020204" pitchFamily="34" charset="0"/>
              </a:rPr>
              <a:t>network</a:t>
            </a:r>
            <a:endParaRPr lang="ro-RO" sz="1800" b="1" i="1" dirty="0">
              <a:latin typeface="Arial" panose="020B0604020202020204" pitchFamily="34" charset="0"/>
              <a:cs typeface="Arial" panose="020B0604020202020204" pitchFamily="34" charset="0"/>
            </a:endParaRPr>
          </a:p>
        </p:txBody>
      </p:sp>
      <p:sp>
        <p:nvSpPr>
          <p:cNvPr id="6" name="CasetăText 5"/>
          <p:cNvSpPr txBox="1"/>
          <p:nvPr/>
        </p:nvSpPr>
        <p:spPr>
          <a:xfrm>
            <a:off x="8382000" y="2131279"/>
            <a:ext cx="1075267" cy="611921"/>
          </a:xfrm>
          <a:prstGeom prst="rect">
            <a:avLst/>
          </a:prstGeom>
          <a:noFill/>
        </p:spPr>
        <p:txBody>
          <a:bodyPr wrap="square" rtlCol="0">
            <a:spAutoFit/>
          </a:bodyPr>
          <a:lstStyle/>
          <a:p>
            <a:endParaRPr lang="ro-RO" dirty="0"/>
          </a:p>
        </p:txBody>
      </p:sp>
      <p:cxnSp>
        <p:nvCxnSpPr>
          <p:cNvPr id="9" name="Conector drept 8"/>
          <p:cNvCxnSpPr/>
          <p:nvPr/>
        </p:nvCxnSpPr>
        <p:spPr>
          <a:xfrm flipV="1">
            <a:off x="8766171" y="3301184"/>
            <a:ext cx="533400" cy="8466"/>
          </a:xfrm>
          <a:prstGeom prst="line">
            <a:avLst/>
          </a:prstGeom>
        </p:spPr>
        <p:style>
          <a:lnRef idx="2">
            <a:schemeClr val="dk1"/>
          </a:lnRef>
          <a:fillRef idx="0">
            <a:schemeClr val="dk1"/>
          </a:fillRef>
          <a:effectRef idx="1">
            <a:schemeClr val="dk1"/>
          </a:effectRef>
          <a:fontRef idx="minor">
            <a:schemeClr val="tx1"/>
          </a:fontRef>
        </p:style>
      </p:cxnSp>
      <p:cxnSp>
        <p:nvCxnSpPr>
          <p:cNvPr id="11" name="Conector drept 10"/>
          <p:cNvCxnSpPr/>
          <p:nvPr/>
        </p:nvCxnSpPr>
        <p:spPr>
          <a:xfrm>
            <a:off x="8766171" y="3666066"/>
            <a:ext cx="533400" cy="0"/>
          </a:xfrm>
          <a:prstGeom prst="line">
            <a:avLst/>
          </a:prstGeom>
        </p:spPr>
        <p:style>
          <a:lnRef idx="2">
            <a:schemeClr val="dk1"/>
          </a:lnRef>
          <a:fillRef idx="0">
            <a:schemeClr val="dk1"/>
          </a:fillRef>
          <a:effectRef idx="1">
            <a:schemeClr val="dk1"/>
          </a:effectRef>
          <a:fontRef idx="minor">
            <a:schemeClr val="tx1"/>
          </a:fontRef>
        </p:style>
      </p:cxnSp>
      <p:cxnSp>
        <p:nvCxnSpPr>
          <p:cNvPr id="19" name="Conector drept 18"/>
          <p:cNvCxnSpPr/>
          <p:nvPr/>
        </p:nvCxnSpPr>
        <p:spPr>
          <a:xfrm>
            <a:off x="8766171" y="3619134"/>
            <a:ext cx="533400" cy="8467"/>
          </a:xfrm>
          <a:prstGeom prst="line">
            <a:avLst/>
          </a:prstGeom>
        </p:spPr>
        <p:style>
          <a:lnRef idx="2">
            <a:schemeClr val="dk1"/>
          </a:lnRef>
          <a:fillRef idx="0">
            <a:schemeClr val="dk1"/>
          </a:fillRef>
          <a:effectRef idx="1">
            <a:schemeClr val="dk1"/>
          </a:effectRef>
          <a:fontRef idx="minor">
            <a:schemeClr val="tx1"/>
          </a:fontRef>
        </p:style>
      </p:cxnSp>
      <p:cxnSp>
        <p:nvCxnSpPr>
          <p:cNvPr id="21" name="Conector drept 20"/>
          <p:cNvCxnSpPr/>
          <p:nvPr/>
        </p:nvCxnSpPr>
        <p:spPr>
          <a:xfrm>
            <a:off x="8788399" y="3914570"/>
            <a:ext cx="5334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3" name="Conector drept 22"/>
          <p:cNvCxnSpPr/>
          <p:nvPr/>
        </p:nvCxnSpPr>
        <p:spPr>
          <a:xfrm>
            <a:off x="8766171" y="4097868"/>
            <a:ext cx="524934"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6" name="Conector drept 25"/>
          <p:cNvCxnSpPr/>
          <p:nvPr/>
        </p:nvCxnSpPr>
        <p:spPr>
          <a:xfrm>
            <a:off x="8766171" y="4159397"/>
            <a:ext cx="5334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30" name="Conector drept 29"/>
          <p:cNvCxnSpPr/>
          <p:nvPr/>
        </p:nvCxnSpPr>
        <p:spPr>
          <a:xfrm>
            <a:off x="10016067" y="2302933"/>
            <a:ext cx="0" cy="0"/>
          </a:xfrm>
          <a:prstGeom prst="line">
            <a:avLst/>
          </a:prstGeom>
        </p:spPr>
        <p:style>
          <a:lnRef idx="2">
            <a:schemeClr val="dk1"/>
          </a:lnRef>
          <a:fillRef idx="0">
            <a:schemeClr val="dk1"/>
          </a:fillRef>
          <a:effectRef idx="1">
            <a:schemeClr val="dk1"/>
          </a:effectRef>
          <a:fontRef idx="minor">
            <a:schemeClr val="tx1"/>
          </a:fontRef>
        </p:style>
      </p:cxnSp>
      <p:cxnSp>
        <p:nvCxnSpPr>
          <p:cNvPr id="35" name="Conector drept 34"/>
          <p:cNvCxnSpPr/>
          <p:nvPr/>
        </p:nvCxnSpPr>
        <p:spPr>
          <a:xfrm flipV="1">
            <a:off x="8788399" y="4494737"/>
            <a:ext cx="524934" cy="846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drept 36"/>
          <p:cNvCxnSpPr/>
          <p:nvPr/>
        </p:nvCxnSpPr>
        <p:spPr>
          <a:xfrm>
            <a:off x="8774637" y="4765317"/>
            <a:ext cx="524934"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8"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Substituent subsol 5"/>
          <p:cNvSpPr>
            <a:spLocks noGrp="1"/>
          </p:cNvSpPr>
          <p:nvPr>
            <p:ph type="ftr" sz="quarter" idx="11"/>
          </p:nvPr>
        </p:nvSpPr>
        <p:spPr>
          <a:xfrm>
            <a:off x="8314267" y="6124420"/>
            <a:ext cx="2065865" cy="528790"/>
          </a:xfrm>
        </p:spPr>
        <p:txBody>
          <a:body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40"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99" y="6222866"/>
            <a:ext cx="883699" cy="3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reptunghi 3"/>
          <p:cNvSpPr/>
          <p:nvPr/>
        </p:nvSpPr>
        <p:spPr>
          <a:xfrm>
            <a:off x="3022599" y="1023409"/>
            <a:ext cx="8559801" cy="1384995"/>
          </a:xfrm>
          <a:prstGeom prst="rect">
            <a:avLst/>
          </a:prstGeom>
        </p:spPr>
        <p:txBody>
          <a:bodyPr wrap="square">
            <a:spAutoFit/>
          </a:bodyPr>
          <a:lstStyle/>
          <a:p>
            <a:pPr algn="just" defTabSz="355600"/>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interoperable railway infrastructure is managed in accordance with the provisions of railway operators free access and developed in accordance with the European technical regulations for interoperability.</a:t>
            </a:r>
          </a:p>
          <a:p>
            <a:pPr algn="just" defTabSz="355600"/>
            <a:r>
              <a:rPr lang="en-US" sz="1400" dirty="0">
                <a:latin typeface="Arial" panose="020B0604020202020204" pitchFamily="34" charset="0"/>
                <a:cs typeface="Arial" panose="020B0604020202020204" pitchFamily="34" charset="0"/>
              </a:rPr>
              <a:t>	The interoperable railway infrastructure is currently connected to the European rail network through the railway infrastructure managers of neighboring countries: Hungary (MAV), Serbia (ZS), Bulgaria (NRIC), Moldova (</a:t>
            </a:r>
            <a:r>
              <a:rPr lang="ro-RO" sz="1400" dirty="0">
                <a:latin typeface="Arial" panose="020B0604020202020204" pitchFamily="34" charset="0"/>
                <a:cs typeface="Arial" panose="020B0604020202020204" pitchFamily="34" charset="0"/>
              </a:rPr>
              <a:t>CFM</a:t>
            </a:r>
            <a:r>
              <a:rPr lang="en-US" sz="1400" dirty="0">
                <a:latin typeface="Arial" panose="020B0604020202020204" pitchFamily="34" charset="0"/>
                <a:cs typeface="Arial" panose="020B0604020202020204" pitchFamily="34" charset="0"/>
              </a:rPr>
              <a:t>) and Ukraine (UZ).</a:t>
            </a:r>
            <a:r>
              <a:rPr lang="ro-RO" sz="1400" dirty="0">
                <a:latin typeface="Arial" panose="020B0604020202020204" pitchFamily="34" charset="0"/>
                <a:cs typeface="Arial" panose="020B0604020202020204" pitchFamily="34" charset="0"/>
              </a:rPr>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976" y="2386550"/>
            <a:ext cx="5908091" cy="402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689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1" y="214677"/>
            <a:ext cx="8911687" cy="413120"/>
          </a:xfrm>
        </p:spPr>
        <p:txBody>
          <a:bodyPr>
            <a:noAutofit/>
          </a:bodyPr>
          <a:lstStyle/>
          <a:p>
            <a:pPr algn="ctr"/>
            <a:r>
              <a:rPr lang="en-US" sz="1600" b="1" i="1" dirty="0">
                <a:latin typeface="Arial" panose="020B0604020202020204" pitchFamily="34" charset="0"/>
                <a:cs typeface="Arial" panose="020B0604020202020204" pitchFamily="34" charset="0"/>
              </a:rPr>
              <a:t>COMPLIANCE WITH THE REGULATION (</a:t>
            </a:r>
            <a:r>
              <a:rPr lang="ro-RO" sz="1600" b="1" i="1">
                <a:latin typeface="Arial" panose="020B0604020202020204" pitchFamily="34" charset="0"/>
                <a:cs typeface="Arial" panose="020B0604020202020204" pitchFamily="34" charset="0"/>
              </a:rPr>
              <a:t>EC</a:t>
            </a:r>
            <a:r>
              <a:rPr lang="en-US" sz="1600" b="1" i="1">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1371/2007</a:t>
            </a:r>
            <a:br>
              <a:rPr lang="en-US" sz="1600" b="1" i="1" dirty="0">
                <a:latin typeface="Arial" panose="020B0604020202020204" pitchFamily="34" charset="0"/>
                <a:cs typeface="Arial" panose="020B0604020202020204" pitchFamily="34" charset="0"/>
              </a:rPr>
            </a:br>
            <a:endParaRPr lang="en-US" sz="1600" b="1" i="1" dirty="0">
              <a:latin typeface="Arial" panose="020B0604020202020204" pitchFamily="34" charset="0"/>
              <a:cs typeface="Arial" panose="020B0604020202020204" pitchFamily="34" charset="0"/>
            </a:endParaRPr>
          </a:p>
        </p:txBody>
      </p:sp>
      <p:sp>
        <p:nvSpPr>
          <p:cNvPr id="3" name="Substituent conținut 2"/>
          <p:cNvSpPr>
            <a:spLocks noGrp="1"/>
          </p:cNvSpPr>
          <p:nvPr>
            <p:ph idx="1"/>
          </p:nvPr>
        </p:nvSpPr>
        <p:spPr>
          <a:xfrm>
            <a:off x="2589211" y="682387"/>
            <a:ext cx="9311637" cy="5255573"/>
          </a:xfrm>
        </p:spPr>
        <p:txBody>
          <a:bodyPr>
            <a:normAutofit lnSpcReduction="10000"/>
          </a:bodyPr>
          <a:lstStyle/>
          <a:p>
            <a:r>
              <a:rPr lang="en-US" sz="1600" b="1" dirty="0">
                <a:solidFill>
                  <a:schemeClr val="tx1"/>
                </a:solidFill>
                <a:latin typeface="Arial" panose="020B0604020202020204" pitchFamily="34" charset="0"/>
                <a:cs typeface="Arial" panose="020B0604020202020204" pitchFamily="34" charset="0"/>
              </a:rPr>
              <a:t>Article 4</a:t>
            </a:r>
            <a:r>
              <a:rPr lang="en-US" sz="1600" dirty="0">
                <a:solidFill>
                  <a:schemeClr val="tx1"/>
                </a:solidFill>
                <a:latin typeface="Arial" panose="020B0604020202020204" pitchFamily="34" charset="0"/>
                <a:cs typeface="Arial" panose="020B0604020202020204" pitchFamily="34" charset="0"/>
              </a:rPr>
              <a:t> -  (Exempted Article) -  compliance with the Regulation is ensured by the conclusion and performance of the passenger and its own luggage transport contract, as well as the provision of information and tickets. In the case </a:t>
            </a:r>
            <a:r>
              <a:rPr lang="ro-RO" sz="1600">
                <a:solidFill>
                  <a:schemeClr val="tx1"/>
                </a:solidFill>
                <a:latin typeface="Arial" panose="020B0604020202020204" pitchFamily="34" charset="0"/>
                <a:cs typeface="Arial" panose="020B0604020202020204" pitchFamily="34" charset="0"/>
              </a:rPr>
              <a:t>registered luggage</a:t>
            </a:r>
            <a:r>
              <a:rPr lang="en-US" sz="1600">
                <a:solidFill>
                  <a:schemeClr val="tx1"/>
                </a:solidFill>
                <a:latin typeface="Arial" panose="020B0604020202020204" pitchFamily="34" charset="0"/>
                <a:cs typeface="Arial" panose="020B0604020202020204" pitchFamily="34" charset="0"/>
              </a:rPr>
              <a:t>, compliance is ensured by some private operators;</a:t>
            </a:r>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Article 5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by allowing bicycle access on board trains, even if there are not always specially designated areas for this purpose, provided if this does not adversely affect the specific rail transport service;</a:t>
            </a:r>
          </a:p>
          <a:p>
            <a:r>
              <a:rPr lang="en-US" sz="1600" b="1" dirty="0">
                <a:solidFill>
                  <a:schemeClr val="tx1"/>
                </a:solidFill>
                <a:latin typeface="Arial" panose="020B0604020202020204" pitchFamily="34" charset="0"/>
                <a:cs typeface="Arial" panose="020B0604020202020204" pitchFamily="34" charset="0"/>
              </a:rPr>
              <a:t>Article 6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No concrete cases have been identified;</a:t>
            </a:r>
          </a:p>
          <a:p>
            <a:r>
              <a:rPr lang="en-US" sz="1600" b="1" dirty="0">
                <a:solidFill>
                  <a:schemeClr val="tx1"/>
                </a:solidFill>
                <a:latin typeface="Arial" panose="020B0604020202020204" pitchFamily="34" charset="0"/>
                <a:cs typeface="Arial" panose="020B0604020202020204" pitchFamily="34" charset="0"/>
              </a:rPr>
              <a:t>Article 7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8 (1)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8 (2)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only by train staff or partly by other means (audio, video);</a:t>
            </a:r>
          </a:p>
          <a:p>
            <a:r>
              <a:rPr lang="en-US" sz="1600" b="1" dirty="0">
                <a:solidFill>
                  <a:schemeClr val="tx1"/>
                </a:solidFill>
                <a:latin typeface="Arial" panose="020B0604020202020204" pitchFamily="34" charset="0"/>
                <a:cs typeface="Arial" panose="020B0604020202020204" pitchFamily="34" charset="0"/>
              </a:rPr>
              <a:t>Article 8 (3) </a:t>
            </a:r>
            <a:r>
              <a:rPr lang="en-US" sz="1600" dirty="0">
                <a:solidFill>
                  <a:schemeClr val="tx1"/>
                </a:solidFill>
                <a:latin typeface="Arial" panose="020B0604020202020204" pitchFamily="34" charset="0"/>
                <a:cs typeface="Arial" panose="020B0604020202020204" pitchFamily="34" charset="0"/>
              </a:rPr>
              <a:t>-  (Exempted Article) -  compliance with the Regulation is partially ensured;</a:t>
            </a:r>
          </a:p>
          <a:p>
            <a:r>
              <a:rPr lang="en-US" sz="1600" b="1" dirty="0">
                <a:solidFill>
                  <a:schemeClr val="tx1"/>
                </a:solidFill>
                <a:latin typeface="Arial" panose="020B0604020202020204" pitchFamily="34" charset="0"/>
                <a:cs typeface="Arial" panose="020B0604020202020204" pitchFamily="34" charset="0"/>
              </a:rPr>
              <a:t>Article 9 (1) </a:t>
            </a:r>
            <a:r>
              <a:rPr lang="en-US" sz="1600" dirty="0">
                <a:solidFill>
                  <a:schemeClr val="tx1"/>
                </a:solidFill>
                <a:latin typeface="Arial" panose="020B0604020202020204" pitchFamily="34" charset="0"/>
                <a:cs typeface="Arial" panose="020B0604020202020204" pitchFamily="34" charset="0"/>
              </a:rPr>
              <a:t>-  (Non-Exempted Article) -  partially fulfilled, except for tickets</a:t>
            </a:r>
            <a:r>
              <a:rPr lang="ro-RO" sz="1600">
                <a:solidFill>
                  <a:schemeClr val="tx1"/>
                </a:solidFill>
                <a:latin typeface="Arial" panose="020B0604020202020204" pitchFamily="34" charset="0"/>
                <a:cs typeface="Arial" panose="020B0604020202020204" pitchFamily="34" charset="0"/>
              </a:rPr>
              <a:t> of </a:t>
            </a:r>
            <a:r>
              <a:rPr lang="en-US" sz="1600">
                <a:solidFill>
                  <a:schemeClr val="tx1"/>
                </a:solidFill>
                <a:latin typeface="Arial" panose="020B0604020202020204" pitchFamily="34" charset="0"/>
                <a:cs typeface="Arial" panose="020B0604020202020204" pitchFamily="34" charset="0"/>
              </a:rPr>
              <a:t>transport </a:t>
            </a:r>
            <a:r>
              <a:rPr lang="en-US" sz="1600" dirty="0">
                <a:solidFill>
                  <a:schemeClr val="tx1"/>
                </a:solidFill>
                <a:latin typeface="Arial" panose="020B0604020202020204" pitchFamily="34" charset="0"/>
                <a:cs typeface="Arial" panose="020B0604020202020204" pitchFamily="34" charset="0"/>
              </a:rPr>
              <a:t>services, successively offered by several railway undertakings (direct tickets), which are not ensured in domestic traffic (there are no technical, financial, legislative means, etc., available in Romania, for the issue of direct tickets in domestic traffic for successive journeys performed by several railway operators);</a:t>
            </a:r>
          </a:p>
          <a:p>
            <a:endParaRPr lang="en-US" sz="1600" dirty="0">
              <a:solidFill>
                <a:schemeClr val="tx1"/>
              </a:solidFill>
              <a:latin typeface="Arial" panose="020B0604020202020204" pitchFamily="34" charset="0"/>
              <a:cs typeface="Arial" panose="020B0604020202020204" pitchFamily="34" charset="0"/>
            </a:endParaRPr>
          </a:p>
          <a:p>
            <a:endParaRPr lang="en-US" sz="1600" dirty="0">
              <a:solidFill>
                <a:schemeClr val="tx1"/>
              </a:solidFill>
              <a:latin typeface="Arial" panose="020B0604020202020204" pitchFamily="34" charset="0"/>
              <a:cs typeface="Arial" panose="020B0604020202020204" pitchFamily="34" charset="0"/>
            </a:endParaRPr>
          </a:p>
          <a:p>
            <a:endParaRPr lang="en-US" sz="1600" dirty="0"/>
          </a:p>
        </p:txBody>
      </p:sp>
      <p:sp>
        <p:nvSpPr>
          <p:cNvPr id="4" name="Substituent subsol 3"/>
          <p:cNvSpPr>
            <a:spLocks noGrp="1"/>
          </p:cNvSpPr>
          <p:nvPr>
            <p:ph type="ftr" sz="quarter" idx="11"/>
          </p:nvPr>
        </p:nvSpPr>
        <p:spPr/>
        <p:txBody>
          <a:bodyPr/>
          <a:lstStyle/>
          <a:p>
            <a:r>
              <a:rPr lang="en-US"/>
              <a:t>RO NEB -rail pax rights </a:t>
            </a:r>
            <a:endParaRPr lang="ro-RO"/>
          </a:p>
        </p:txBody>
      </p:sp>
      <p:pic>
        <p:nvPicPr>
          <p:cNvPr id="5"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314267" y="6124420"/>
            <a:ext cx="2065865" cy="52879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99" y="6222866"/>
            <a:ext cx="883699" cy="3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7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1" y="364804"/>
            <a:ext cx="8911687" cy="317586"/>
          </a:xfrm>
        </p:spPr>
        <p:txBody>
          <a:bodyPr>
            <a:noAutofit/>
          </a:bodyPr>
          <a:lstStyle/>
          <a:p>
            <a:pPr algn="ctr"/>
            <a:r>
              <a:rPr lang="en-US" sz="1800" b="1" i="1" dirty="0">
                <a:latin typeface="Arial" panose="020B0604020202020204" pitchFamily="34" charset="0"/>
                <a:cs typeface="Arial" panose="020B0604020202020204" pitchFamily="34" charset="0"/>
              </a:rPr>
              <a:t>COMPLIANCE WITH THE REGULATION (E</a:t>
            </a:r>
            <a:r>
              <a:rPr lang="ro-RO" sz="1800" b="1" i="1">
                <a:latin typeface="Arial" panose="020B0604020202020204" pitchFamily="34" charset="0"/>
                <a:cs typeface="Arial" panose="020B0604020202020204" pitchFamily="34" charset="0"/>
              </a:rPr>
              <a:t>C</a:t>
            </a:r>
            <a:r>
              <a:rPr lang="en-US" sz="1800" b="1" i="1">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1371/2007</a:t>
            </a:r>
            <a:br>
              <a:rPr lang="en-US" sz="1800" b="1" i="1"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Substituent conținut 2"/>
          <p:cNvSpPr>
            <a:spLocks noGrp="1"/>
          </p:cNvSpPr>
          <p:nvPr>
            <p:ph idx="1"/>
          </p:nvPr>
        </p:nvSpPr>
        <p:spPr>
          <a:xfrm>
            <a:off x="2347415" y="818866"/>
            <a:ext cx="9567081" cy="5305554"/>
          </a:xfrm>
        </p:spPr>
        <p:txBody>
          <a:bodyPr>
            <a:normAutofit/>
          </a:bodyPr>
          <a:lstStyle/>
          <a:p>
            <a:pPr algn="just"/>
            <a:r>
              <a:rPr lang="en-US" sz="1600" b="1" dirty="0">
                <a:solidFill>
                  <a:schemeClr val="tx1"/>
                </a:solidFill>
                <a:latin typeface="Arial" panose="020B0604020202020204" pitchFamily="34" charset="0"/>
                <a:cs typeface="Arial" panose="020B0604020202020204" pitchFamily="34" charset="0"/>
              </a:rPr>
              <a:t>Article 9 (2), 9 (3) and 9 (4)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a:t>
            </a:r>
          </a:p>
          <a:p>
            <a:pPr algn="just"/>
            <a:r>
              <a:rPr lang="en-US" sz="1600" b="1" dirty="0">
                <a:solidFill>
                  <a:schemeClr val="tx1"/>
                </a:solidFill>
                <a:latin typeface="Arial" panose="020B0604020202020204" pitchFamily="34" charset="0"/>
                <a:cs typeface="Arial" panose="020B0604020202020204" pitchFamily="34" charset="0"/>
              </a:rPr>
              <a:t>Article 9 (5) </a:t>
            </a:r>
            <a:r>
              <a:rPr lang="en-US" sz="1600" dirty="0">
                <a:solidFill>
                  <a:schemeClr val="tx1"/>
                </a:solidFill>
                <a:latin typeface="Arial" panose="020B0604020202020204" pitchFamily="34" charset="0"/>
                <a:cs typeface="Arial" panose="020B0604020202020204" pitchFamily="34" charset="0"/>
              </a:rPr>
              <a:t>-  (Non-Exempted Article) -  partially fulfilled, except for small stopping points where passenger traffic is very low and there is no information available;</a:t>
            </a:r>
          </a:p>
          <a:p>
            <a:pPr algn="just"/>
            <a:r>
              <a:rPr lang="en-US" sz="1600" b="1" dirty="0">
                <a:solidFill>
                  <a:schemeClr val="tx1"/>
                </a:solidFill>
                <a:latin typeface="Arial" panose="020B0604020202020204" pitchFamily="34" charset="0"/>
                <a:cs typeface="Arial" panose="020B0604020202020204" pitchFamily="34" charset="0"/>
              </a:rPr>
              <a:t>Article 10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by the issuance, as far as available, of transport tickets and reservations through its own electronic ticketing system; the requirements for data/information exchange between internal rail transport operators are not fully covered;</a:t>
            </a:r>
          </a:p>
          <a:p>
            <a:pPr algn="just"/>
            <a:r>
              <a:rPr lang="en-US" sz="1600" b="1" dirty="0">
                <a:solidFill>
                  <a:schemeClr val="tx1"/>
                </a:solidFill>
                <a:latin typeface="Arial" panose="020B0604020202020204" pitchFamily="34" charset="0"/>
                <a:cs typeface="Arial" panose="020B0604020202020204" pitchFamily="34" charset="0"/>
              </a:rPr>
              <a:t>Article 11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 for travelers and their own luggage. In the case of </a:t>
            </a:r>
            <a:r>
              <a:rPr lang="ro-RO" sz="1600">
                <a:solidFill>
                  <a:schemeClr val="tx1"/>
                </a:solidFill>
                <a:latin typeface="Arial" panose="020B0604020202020204" pitchFamily="34" charset="0"/>
                <a:cs typeface="Arial" panose="020B0604020202020204" pitchFamily="34" charset="0"/>
              </a:rPr>
              <a:t>registered luggage</a:t>
            </a:r>
            <a:r>
              <a:rPr lang="en-US" sz="160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compliance is ensured only by some private operators;</a:t>
            </a:r>
          </a:p>
          <a:p>
            <a:pPr algn="just"/>
            <a:r>
              <a:rPr lang="en-US" sz="1600" b="1" dirty="0">
                <a:solidFill>
                  <a:schemeClr val="tx1"/>
                </a:solidFill>
                <a:latin typeface="Arial" panose="020B0604020202020204" pitchFamily="34" charset="0"/>
                <a:cs typeface="Arial" panose="020B0604020202020204" pitchFamily="34" charset="0"/>
              </a:rPr>
              <a:t>Article 12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 </a:t>
            </a:r>
          </a:p>
          <a:p>
            <a:pPr algn="just"/>
            <a:r>
              <a:rPr lang="en-US" sz="1600" b="1" dirty="0">
                <a:solidFill>
                  <a:schemeClr val="tx1"/>
                </a:solidFill>
                <a:latin typeface="Arial" panose="020B0604020202020204" pitchFamily="34" charset="0"/>
                <a:cs typeface="Arial" panose="020B0604020202020204" pitchFamily="34" charset="0"/>
              </a:rPr>
              <a:t>Article 13 </a:t>
            </a:r>
            <a:r>
              <a:rPr lang="en-US" sz="1600" dirty="0">
                <a:solidFill>
                  <a:schemeClr val="tx1"/>
                </a:solidFill>
                <a:latin typeface="Arial" panose="020B0604020202020204" pitchFamily="34" charset="0"/>
                <a:cs typeface="Arial" panose="020B0604020202020204" pitchFamily="34" charset="0"/>
              </a:rPr>
              <a:t>-  (Exempted Article) – possible cases are in the jurisdiction of the court;</a:t>
            </a:r>
          </a:p>
          <a:p>
            <a:pPr algn="just"/>
            <a:r>
              <a:rPr lang="en-US" sz="1600" b="1" dirty="0">
                <a:solidFill>
                  <a:schemeClr val="tx1"/>
                </a:solidFill>
                <a:latin typeface="Arial" panose="020B0604020202020204" pitchFamily="34" charset="0"/>
                <a:cs typeface="Arial" panose="020B0604020202020204" pitchFamily="34" charset="0"/>
              </a:rPr>
              <a:t>Article 14 </a:t>
            </a:r>
            <a:r>
              <a:rPr lang="en-US" sz="1600" dirty="0">
                <a:solidFill>
                  <a:schemeClr val="tx1"/>
                </a:solidFill>
                <a:latin typeface="Arial" panose="020B0604020202020204" pitchFamily="34" charset="0"/>
                <a:cs typeface="Arial" panose="020B0604020202020204" pitchFamily="34" charset="0"/>
              </a:rPr>
              <a:t>-  (Exempted Article) – possible cases are in the jurisdiction of the court</a:t>
            </a:r>
          </a:p>
          <a:p>
            <a:r>
              <a:rPr lang="en-US" sz="1600" b="1" dirty="0">
                <a:solidFill>
                  <a:schemeClr val="tx1"/>
                </a:solidFill>
                <a:latin typeface="Arial" panose="020B0604020202020204" pitchFamily="34" charset="0"/>
                <a:cs typeface="Arial" panose="020B0604020202020204" pitchFamily="34" charset="0"/>
              </a:rPr>
              <a:t>Article 15 </a:t>
            </a:r>
            <a:r>
              <a:rPr lang="en-US" sz="1600" dirty="0">
                <a:solidFill>
                  <a:schemeClr val="tx1"/>
                </a:solidFill>
                <a:latin typeface="Arial" panose="020B0604020202020204" pitchFamily="34" charset="0"/>
                <a:cs typeface="Arial" panose="020B0604020202020204" pitchFamily="34" charset="0"/>
              </a:rPr>
              <a:t>-  (Exempted Article) – possible cases are in the jurisdiction of the court; </a:t>
            </a:r>
          </a:p>
          <a:p>
            <a:r>
              <a:rPr lang="en-US" sz="1600" b="1" dirty="0">
                <a:solidFill>
                  <a:schemeClr val="tx1"/>
                </a:solidFill>
                <a:latin typeface="Arial" panose="020B0604020202020204" pitchFamily="34" charset="0"/>
                <a:cs typeface="Arial" panose="020B0604020202020204" pitchFamily="34" charset="0"/>
              </a:rPr>
              <a:t>Article  16 </a:t>
            </a:r>
            <a:r>
              <a:rPr lang="en-US" sz="1600" dirty="0">
                <a:solidFill>
                  <a:schemeClr val="tx1"/>
                </a:solidFill>
                <a:latin typeface="Arial" panose="020B0604020202020204" pitchFamily="34" charset="0"/>
                <a:cs typeface="Arial" panose="020B0604020202020204" pitchFamily="34" charset="0"/>
              </a:rPr>
              <a:t>-  (Exempted Article) -  compliance with the Regulation is generally ensured, any cases of misunderstanding are in the jurisdiction of the court;</a:t>
            </a:r>
          </a:p>
          <a:p>
            <a:endParaRPr lang="en-US" sz="1600" dirty="0">
              <a:solidFill>
                <a:schemeClr val="tx1"/>
              </a:solidFill>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dirty="0"/>
          </a:p>
        </p:txBody>
      </p:sp>
      <p:pic>
        <p:nvPicPr>
          <p:cNvPr id="5"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314267" y="6124420"/>
            <a:ext cx="2065865" cy="52879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99" y="6222866"/>
            <a:ext cx="883699" cy="3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87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470095" y="868847"/>
            <a:ext cx="8915400" cy="5255573"/>
          </a:xfrm>
        </p:spPr>
        <p:txBody>
          <a:bodyPr>
            <a:normAutofit/>
          </a:bodyPr>
          <a:lstStyle/>
          <a:p>
            <a:r>
              <a:rPr lang="en-US" sz="1600" b="1" dirty="0">
                <a:solidFill>
                  <a:schemeClr val="tx1"/>
                </a:solidFill>
                <a:latin typeface="Arial" panose="020B0604020202020204" pitchFamily="34" charset="0"/>
                <a:cs typeface="Arial" panose="020B0604020202020204" pitchFamily="34" charset="0"/>
              </a:rPr>
              <a:t>Article 17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in international traffic, any cases of misunderstanding in internal traffic are in the jurisdiction of the court;</a:t>
            </a:r>
          </a:p>
          <a:p>
            <a:r>
              <a:rPr lang="en-US" sz="1600" b="1" dirty="0">
                <a:solidFill>
                  <a:schemeClr val="tx1"/>
                </a:solidFill>
                <a:latin typeface="Arial" panose="020B0604020202020204" pitchFamily="34" charset="0"/>
                <a:cs typeface="Arial" panose="020B0604020202020204" pitchFamily="34" charset="0"/>
              </a:rPr>
              <a:t>Article  18 </a:t>
            </a:r>
            <a:r>
              <a:rPr lang="en-US" sz="1600" dirty="0">
                <a:solidFill>
                  <a:schemeClr val="tx1"/>
                </a:solidFill>
                <a:latin typeface="Arial" panose="020B0604020202020204" pitchFamily="34" charset="0"/>
                <a:cs typeface="Arial" panose="020B0604020202020204" pitchFamily="34" charset="0"/>
              </a:rPr>
              <a:t>-  (Exempted Article) -  there have been extreme cases in which assistance was provided for loss of connection or disruption due to adverse weather conditions;</a:t>
            </a:r>
          </a:p>
          <a:p>
            <a:r>
              <a:rPr lang="en-US" sz="1600" b="1" dirty="0">
                <a:solidFill>
                  <a:schemeClr val="tx1"/>
                </a:solidFill>
                <a:latin typeface="Arial" panose="020B0604020202020204" pitchFamily="34" charset="0"/>
                <a:cs typeface="Arial" panose="020B0604020202020204" pitchFamily="34" charset="0"/>
              </a:rPr>
              <a:t>Article 19 (1) </a:t>
            </a:r>
            <a:r>
              <a:rPr lang="en-US" sz="1600" dirty="0">
                <a:solidFill>
                  <a:schemeClr val="tx1"/>
                </a:solidFill>
                <a:latin typeface="Arial" panose="020B0604020202020204" pitchFamily="34" charset="0"/>
                <a:cs typeface="Arial" panose="020B0604020202020204" pitchFamily="34" charset="0"/>
              </a:rPr>
              <a:t>-  (Non-Exempted Article) -  no Railway Infrastructure Manager has established and apply non-discriminatory access rules for the PRM; all rail transport operators have established and apply non-discriminatory access rules for PRMs;</a:t>
            </a:r>
          </a:p>
          <a:p>
            <a:r>
              <a:rPr lang="en-US" sz="1600" b="1" dirty="0">
                <a:solidFill>
                  <a:schemeClr val="tx1"/>
                </a:solidFill>
                <a:latin typeface="Arial" panose="020B0604020202020204" pitchFamily="34" charset="0"/>
                <a:cs typeface="Arial" panose="020B0604020202020204" pitchFamily="34" charset="0"/>
              </a:rPr>
              <a:t>Article 19 (2)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20 (1)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20 (2)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21 (1) </a:t>
            </a:r>
            <a:r>
              <a:rPr lang="en-US" sz="1600" dirty="0">
                <a:solidFill>
                  <a:schemeClr val="tx1"/>
                </a:solidFill>
                <a:latin typeface="Arial" panose="020B0604020202020204" pitchFamily="34" charset="0"/>
                <a:cs typeface="Arial" panose="020B0604020202020204" pitchFamily="34" charset="0"/>
              </a:rPr>
              <a:t>-  (Exempted Article) -  </a:t>
            </a:r>
            <a:r>
              <a:rPr lang="ro-RO" sz="1600" dirty="0">
                <a:solidFill>
                  <a:schemeClr val="tx1"/>
                </a:solidFill>
                <a:latin typeface="Arial" panose="020B0604020202020204" pitchFamily="34" charset="0"/>
                <a:cs typeface="Arial" panose="020B0604020202020204" pitchFamily="34" charset="0"/>
              </a:rPr>
              <a:t>c</a:t>
            </a:r>
            <a:r>
              <a:rPr lang="en-US" sz="1600" dirty="0" err="1">
                <a:solidFill>
                  <a:schemeClr val="tx1"/>
                </a:solidFill>
                <a:latin typeface="Arial" panose="020B0604020202020204" pitchFamily="34" charset="0"/>
                <a:cs typeface="Arial" panose="020B0604020202020204" pitchFamily="34" charset="0"/>
              </a:rPr>
              <a:t>ompliance</a:t>
            </a:r>
            <a:r>
              <a:rPr lang="en-US" sz="1600" dirty="0">
                <a:solidFill>
                  <a:schemeClr val="tx1"/>
                </a:solidFill>
                <a:latin typeface="Arial" panose="020B0604020202020204" pitchFamily="34" charset="0"/>
                <a:cs typeface="Arial" panose="020B0604020202020204" pitchFamily="34" charset="0"/>
              </a:rPr>
              <a:t> is ensured if there are facilities according to PRM TSI;</a:t>
            </a:r>
          </a:p>
          <a:p>
            <a:r>
              <a:rPr lang="en-US" sz="1600" b="1" dirty="0">
                <a:solidFill>
                  <a:schemeClr val="tx1"/>
                </a:solidFill>
                <a:latin typeface="Arial" panose="020B0604020202020204" pitchFamily="34" charset="0"/>
                <a:cs typeface="Arial" panose="020B0604020202020204" pitchFamily="34" charset="0"/>
              </a:rPr>
              <a:t>Article 21 (2)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by the fact that trains in circulation are permanently accompanied by on-board staff;</a:t>
            </a:r>
          </a:p>
          <a:p>
            <a:r>
              <a:rPr lang="en-US" sz="1600" b="1" dirty="0">
                <a:solidFill>
                  <a:schemeClr val="tx1"/>
                </a:solidFill>
                <a:latin typeface="Arial" panose="020B0604020202020204" pitchFamily="34" charset="0"/>
                <a:cs typeface="Arial" panose="020B0604020202020204" pitchFamily="34" charset="0"/>
              </a:rPr>
              <a:t>Article 22 </a:t>
            </a:r>
            <a:r>
              <a:rPr lang="en-US" sz="1600" dirty="0">
                <a:solidFill>
                  <a:schemeClr val="tx1"/>
                </a:solidFill>
                <a:latin typeface="Arial" panose="020B0604020202020204" pitchFamily="34" charset="0"/>
                <a:cs typeface="Arial" panose="020B0604020202020204" pitchFamily="34" charset="0"/>
              </a:rPr>
              <a:t>-  (Exempted Article) - the Infrastructure Managers </a:t>
            </a:r>
            <a:r>
              <a:rPr lang="ro-RO" sz="1600">
                <a:solidFill>
                  <a:schemeClr val="tx1"/>
                </a:solidFill>
                <a:latin typeface="Arial" panose="020B0604020202020204" pitchFamily="34" charset="0"/>
                <a:cs typeface="Arial" panose="020B0604020202020204" pitchFamily="34" charset="0"/>
              </a:rPr>
              <a:t>doesn‘t</a:t>
            </a:r>
            <a:r>
              <a:rPr lang="en-US" sz="1600">
                <a:solidFill>
                  <a:schemeClr val="tx1"/>
                </a:solidFill>
                <a:latin typeface="Arial" panose="020B0604020202020204" pitchFamily="34" charset="0"/>
                <a:cs typeface="Arial" panose="020B0604020202020204" pitchFamily="34" charset="0"/>
              </a:rPr>
              <a:t> provide</a:t>
            </a:r>
            <a:r>
              <a:rPr lang="ro-RO" sz="1600">
                <a:solidFill>
                  <a:schemeClr val="tx1"/>
                </a:solidFill>
                <a:latin typeface="Arial" panose="020B0604020202020204" pitchFamily="34" charset="0"/>
                <a:cs typeface="Arial" panose="020B0604020202020204" pitchFamily="34" charset="0"/>
              </a:rPr>
              <a:t>s</a:t>
            </a:r>
            <a:r>
              <a:rPr lang="en-US" sz="160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free assistance for boarding </a:t>
            </a:r>
            <a:r>
              <a:rPr lang="en-US" sz="1600">
                <a:solidFill>
                  <a:schemeClr val="tx1"/>
                </a:solidFill>
                <a:latin typeface="Arial" panose="020B0604020202020204" pitchFamily="34" charset="0"/>
                <a:cs typeface="Arial" panose="020B0604020202020204" pitchFamily="34" charset="0"/>
              </a:rPr>
              <a:t>or </a:t>
            </a:r>
            <a:r>
              <a:rPr lang="ro-RO" sz="1600">
                <a:solidFill>
                  <a:schemeClr val="tx1"/>
                </a:solidFill>
                <a:latin typeface="Arial" panose="020B0604020202020204" pitchFamily="34" charset="0"/>
                <a:cs typeface="Arial" panose="020B0604020202020204" pitchFamily="34" charset="0"/>
              </a:rPr>
              <a:t>unboarding </a:t>
            </a:r>
            <a:r>
              <a:rPr lang="en-US" sz="1600">
                <a:solidFill>
                  <a:schemeClr val="tx1"/>
                </a:solidFill>
                <a:latin typeface="Arial" panose="020B0604020202020204" pitchFamily="34" charset="0"/>
                <a:cs typeface="Arial" panose="020B0604020202020204" pitchFamily="34" charset="0"/>
              </a:rPr>
              <a:t>on </a:t>
            </a:r>
            <a:r>
              <a:rPr lang="en-US" sz="1600" dirty="0">
                <a:solidFill>
                  <a:schemeClr val="tx1"/>
                </a:solidFill>
                <a:latin typeface="Arial" panose="020B0604020202020204" pitchFamily="34" charset="0"/>
                <a:cs typeface="Arial" panose="020B0604020202020204" pitchFamily="34" charset="0"/>
              </a:rPr>
              <a:t>the train;</a:t>
            </a:r>
          </a:p>
          <a:p>
            <a:endParaRPr lang="en-US" sz="1600" dirty="0"/>
          </a:p>
        </p:txBody>
      </p:sp>
      <p:sp>
        <p:nvSpPr>
          <p:cNvPr id="5" name="Titlu 1"/>
          <p:cNvSpPr txBox="1">
            <a:spLocks/>
          </p:cNvSpPr>
          <p:nvPr/>
        </p:nvSpPr>
        <p:spPr>
          <a:xfrm>
            <a:off x="2470095" y="228521"/>
            <a:ext cx="8911687" cy="31758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i="1" dirty="0">
                <a:latin typeface="Arial" panose="020B0604020202020204" pitchFamily="34" charset="0"/>
                <a:cs typeface="Arial" panose="020B0604020202020204" pitchFamily="34" charset="0"/>
              </a:rPr>
              <a:t>COMPLIANCE WITH THE REGULATION (E</a:t>
            </a:r>
            <a:r>
              <a:rPr lang="ro-RO" sz="1800" b="1" i="1">
                <a:latin typeface="Arial" panose="020B0604020202020204" pitchFamily="34" charset="0"/>
                <a:cs typeface="Arial" panose="020B0604020202020204" pitchFamily="34" charset="0"/>
              </a:rPr>
              <a:t>C</a:t>
            </a:r>
            <a:r>
              <a:rPr lang="en-US" sz="1800" b="1" i="1">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1371/2007</a:t>
            </a:r>
            <a:br>
              <a:rPr lang="en-US" sz="1800" b="1" i="1"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pic>
        <p:nvPicPr>
          <p:cNvPr id="6"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stituent subsol 5"/>
          <p:cNvSpPr txBox="1">
            <a:spLocks/>
          </p:cNvSpPr>
          <p:nvPr/>
        </p:nvSpPr>
        <p:spPr>
          <a:xfrm>
            <a:off x="8314267" y="6124420"/>
            <a:ext cx="2065865" cy="52879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8"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99" y="6222866"/>
            <a:ext cx="883699" cy="3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71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561915" y="714233"/>
            <a:ext cx="9161511" cy="5004178"/>
          </a:xfrm>
        </p:spPr>
        <p:txBody>
          <a:bodyPr>
            <a:noAutofit/>
          </a:bodyPr>
          <a:lstStyle/>
          <a:p>
            <a:r>
              <a:rPr lang="en-US" sz="1600" b="1" dirty="0">
                <a:solidFill>
                  <a:schemeClr val="tx1"/>
                </a:solidFill>
                <a:latin typeface="Arial" panose="020B0604020202020204" pitchFamily="34" charset="0"/>
                <a:cs typeface="Arial" panose="020B0604020202020204" pitchFamily="34" charset="0"/>
              </a:rPr>
              <a:t>Article 23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by the own staff of rail transport operators on board as well as boarding and </a:t>
            </a:r>
            <a:r>
              <a:rPr lang="ro-RO" sz="1600" dirty="0" err="1">
                <a:solidFill>
                  <a:schemeClr val="tx1"/>
                </a:solidFill>
                <a:latin typeface="Arial" panose="020B0604020202020204" pitchFamily="34" charset="0"/>
                <a:cs typeface="Arial" panose="020B0604020202020204" pitchFamily="34" charset="0"/>
              </a:rPr>
              <a:t>unboarding</a:t>
            </a:r>
            <a:r>
              <a:rPr lang="ro-RO"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on the train, but only in certain stations</a:t>
            </a:r>
            <a:r>
              <a:rPr lang="ro-RO" sz="1600" dirty="0">
                <a:solidFill>
                  <a:schemeClr val="tx1"/>
                </a:solidFill>
                <a:latin typeface="Arial" panose="020B0604020202020204" pitchFamily="34" charset="0"/>
                <a:cs typeface="Arial" panose="020B0604020202020204" pitchFamily="34" charset="0"/>
              </a:rPr>
              <a:t>, for </a:t>
            </a:r>
            <a:r>
              <a:rPr lang="ro-RO" sz="1600" dirty="0" err="1">
                <a:solidFill>
                  <a:schemeClr val="tx1"/>
                </a:solidFill>
                <a:latin typeface="Arial" panose="020B0604020202020204" pitchFamily="34" charset="0"/>
                <a:cs typeface="Arial" panose="020B0604020202020204" pitchFamily="34" charset="0"/>
              </a:rPr>
              <a:t>where</a:t>
            </a:r>
            <a:r>
              <a:rPr lang="ro-RO" sz="1600" dirty="0">
                <a:solidFill>
                  <a:schemeClr val="tx1"/>
                </a:solidFill>
                <a:latin typeface="Arial" panose="020B0604020202020204" pitchFamily="34" charset="0"/>
                <a:cs typeface="Arial" panose="020B0604020202020204" pitchFamily="34" charset="0"/>
              </a:rPr>
              <a:t> it </a:t>
            </a:r>
            <a:r>
              <a:rPr lang="ro-RO" sz="1600" dirty="0" err="1">
                <a:solidFill>
                  <a:schemeClr val="tx1"/>
                </a:solidFill>
                <a:latin typeface="Arial" panose="020B0604020202020204" pitchFamily="34" charset="0"/>
                <a:cs typeface="Arial" panose="020B0604020202020204" pitchFamily="34" charset="0"/>
              </a:rPr>
              <a:t>is</a:t>
            </a:r>
            <a:r>
              <a:rPr lang="ro-RO"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publicly announced;</a:t>
            </a:r>
          </a:p>
          <a:p>
            <a:r>
              <a:rPr lang="en-US" sz="1600" b="1" dirty="0">
                <a:solidFill>
                  <a:schemeClr val="tx1"/>
                </a:solidFill>
                <a:latin typeface="Arial" panose="020B0604020202020204" pitchFamily="34" charset="0"/>
                <a:cs typeface="Arial" panose="020B0604020202020204" pitchFamily="34" charset="0"/>
              </a:rPr>
              <a:t>Article 24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 exclusively by the own staff of the rail transport operators, but only in certain stations</a:t>
            </a:r>
            <a:r>
              <a:rPr lang="ro-RO" sz="1600" dirty="0">
                <a:solidFill>
                  <a:schemeClr val="tx1"/>
                </a:solidFill>
                <a:latin typeface="Arial" panose="020B0604020202020204" pitchFamily="34" charset="0"/>
                <a:cs typeface="Arial" panose="020B0604020202020204" pitchFamily="34" charset="0"/>
              </a:rPr>
              <a:t>, for </a:t>
            </a:r>
            <a:r>
              <a:rPr lang="ro-RO" sz="1600" dirty="0" err="1">
                <a:solidFill>
                  <a:schemeClr val="tx1"/>
                </a:solidFill>
                <a:latin typeface="Arial" panose="020B0604020202020204" pitchFamily="34" charset="0"/>
                <a:cs typeface="Arial" panose="020B0604020202020204" pitchFamily="34" charset="0"/>
              </a:rPr>
              <a:t>where</a:t>
            </a:r>
            <a:r>
              <a:rPr lang="ro-RO" sz="1600" dirty="0">
                <a:solidFill>
                  <a:schemeClr val="tx1"/>
                </a:solidFill>
                <a:latin typeface="Arial" panose="020B0604020202020204" pitchFamily="34" charset="0"/>
                <a:cs typeface="Arial" panose="020B0604020202020204" pitchFamily="34" charset="0"/>
              </a:rPr>
              <a:t> it </a:t>
            </a:r>
            <a:r>
              <a:rPr lang="ro-RO" sz="1600" dirty="0" err="1">
                <a:solidFill>
                  <a:schemeClr val="tx1"/>
                </a:solidFill>
                <a:latin typeface="Arial" panose="020B0604020202020204" pitchFamily="34" charset="0"/>
                <a:cs typeface="Arial" panose="020B0604020202020204" pitchFamily="34" charset="0"/>
              </a:rPr>
              <a:t>is</a:t>
            </a:r>
            <a:r>
              <a:rPr lang="ro-RO" sz="160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publicly announced; </a:t>
            </a:r>
            <a:endParaRPr lang="ro-RO"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Article 25 </a:t>
            </a:r>
            <a:r>
              <a:rPr lang="en-US" sz="1600" dirty="0">
                <a:solidFill>
                  <a:schemeClr val="tx1"/>
                </a:solidFill>
                <a:latin typeface="Arial" panose="020B0604020202020204" pitchFamily="34" charset="0"/>
                <a:cs typeface="Arial" panose="020B0604020202020204" pitchFamily="34" charset="0"/>
              </a:rPr>
              <a:t>-  (Exempted Article) -  possible cases are in the jurisdiction of the court;</a:t>
            </a:r>
          </a:p>
          <a:p>
            <a:r>
              <a:rPr lang="en-US" sz="1600" b="1" dirty="0">
                <a:solidFill>
                  <a:schemeClr val="tx1"/>
                </a:solidFill>
                <a:latin typeface="Arial" panose="020B0604020202020204" pitchFamily="34" charset="0"/>
                <a:cs typeface="Arial" panose="020B0604020202020204" pitchFamily="34" charset="0"/>
              </a:rPr>
              <a:t>Article 26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27 </a:t>
            </a:r>
            <a:r>
              <a:rPr lang="en-US" sz="1600" dirty="0">
                <a:solidFill>
                  <a:schemeClr val="tx1"/>
                </a:solidFill>
                <a:latin typeface="Arial" panose="020B0604020202020204" pitchFamily="34" charset="0"/>
                <a:cs typeface="Arial" panose="020B0604020202020204" pitchFamily="34" charset="0"/>
              </a:rPr>
              <a:t>-  (Exempted Article) -  compliance with the Regulation is ensured;</a:t>
            </a:r>
          </a:p>
          <a:p>
            <a:r>
              <a:rPr lang="en-US" sz="1600" b="1" dirty="0">
                <a:solidFill>
                  <a:schemeClr val="tx1"/>
                </a:solidFill>
                <a:latin typeface="Arial" panose="020B0604020202020204" pitchFamily="34" charset="0"/>
                <a:cs typeface="Arial" panose="020B0604020202020204" pitchFamily="34" charset="0"/>
              </a:rPr>
              <a:t>Article 28 </a:t>
            </a:r>
            <a:r>
              <a:rPr lang="en-US" sz="1600" dirty="0">
                <a:solidFill>
                  <a:schemeClr val="tx1"/>
                </a:solidFill>
                <a:latin typeface="Arial" panose="020B0604020202020204" pitchFamily="34" charset="0"/>
                <a:cs typeface="Arial" panose="020B0604020202020204" pitchFamily="34" charset="0"/>
              </a:rPr>
              <a:t>-  (Exempted Article) -  neither the railway transport operators has defined such service quality standards, does not assess or publish reports on the European Union Agency for Railways website, but use nationally valid regulations covering some of them;</a:t>
            </a:r>
          </a:p>
          <a:p>
            <a:r>
              <a:rPr lang="en-US" sz="1600" b="1" dirty="0">
                <a:solidFill>
                  <a:schemeClr val="tx1"/>
                </a:solidFill>
                <a:latin typeface="Arial" panose="020B0604020202020204" pitchFamily="34" charset="0"/>
                <a:cs typeface="Arial" panose="020B0604020202020204" pitchFamily="34" charset="0"/>
              </a:rPr>
              <a:t>Article 29 </a:t>
            </a:r>
            <a:r>
              <a:rPr lang="en-US" sz="1600" dirty="0">
                <a:solidFill>
                  <a:schemeClr val="tx1"/>
                </a:solidFill>
                <a:latin typeface="Arial" panose="020B0604020202020204" pitchFamily="34" charset="0"/>
                <a:cs typeface="Arial" panose="020B0604020202020204" pitchFamily="34" charset="0"/>
              </a:rPr>
              <a:t>-  (Exempted Article) -  Rail transport operators</a:t>
            </a:r>
            <a:r>
              <a:rPr lang="ro-RO" sz="1600" dirty="0">
                <a:solidFill>
                  <a:schemeClr val="tx1"/>
                </a:solidFill>
                <a:latin typeface="Arial" panose="020B0604020202020204" pitchFamily="34" charset="0"/>
                <a:cs typeface="Arial" panose="020B0604020202020204" pitchFamily="34" charset="0"/>
              </a:rPr>
              <a:t> </a:t>
            </a:r>
            <a:r>
              <a:rPr lang="ro-RO" sz="1600" dirty="0" err="1">
                <a:solidFill>
                  <a:schemeClr val="tx1"/>
                </a:solidFill>
                <a:latin typeface="Arial" panose="020B0604020202020204" pitchFamily="34" charset="0"/>
                <a:cs typeface="Arial" panose="020B0604020202020204" pitchFamily="34" charset="0"/>
              </a:rPr>
              <a:t>and</a:t>
            </a:r>
            <a:r>
              <a:rPr lang="en-US" sz="160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infrastructure </a:t>
            </a:r>
            <a:r>
              <a:rPr lang="en-US" sz="1600">
                <a:solidFill>
                  <a:schemeClr val="tx1"/>
                </a:solidFill>
                <a:latin typeface="Arial" panose="020B0604020202020204" pitchFamily="34" charset="0"/>
                <a:cs typeface="Arial" panose="020B0604020202020204" pitchFamily="34" charset="0"/>
              </a:rPr>
              <a:t>manager have </a:t>
            </a:r>
            <a:r>
              <a:rPr lang="en-US" sz="1600" dirty="0">
                <a:solidFill>
                  <a:schemeClr val="tx1"/>
                </a:solidFill>
                <a:latin typeface="Arial" panose="020B0604020202020204" pitchFamily="34" charset="0"/>
                <a:cs typeface="Arial" panose="020B0604020202020204" pitchFamily="34" charset="0"/>
              </a:rPr>
              <a:t>used </a:t>
            </a:r>
            <a:r>
              <a:rPr lang="en-US" sz="1600">
                <a:solidFill>
                  <a:schemeClr val="tx1"/>
                </a:solidFill>
                <a:latin typeface="Arial" panose="020B0604020202020204" pitchFamily="34" charset="0"/>
                <a:cs typeface="Arial" panose="020B0604020202020204" pitchFamily="34" charset="0"/>
              </a:rPr>
              <a:t>the contact details of the designated body in Romania </a:t>
            </a:r>
            <a:r>
              <a:rPr lang="ro-RO" sz="1600">
                <a:solidFill>
                  <a:schemeClr val="tx1"/>
                </a:solidFill>
                <a:latin typeface="Arial" panose="020B0604020202020204" pitchFamily="34" charset="0"/>
                <a:cs typeface="Arial" panose="020B0604020202020204" pitchFamily="34" charset="0"/>
              </a:rPr>
              <a:t> and the </a:t>
            </a:r>
            <a:r>
              <a:rPr lang="en-US" sz="1600">
                <a:solidFill>
                  <a:schemeClr val="tx1"/>
                </a:solidFill>
                <a:latin typeface="Arial" panose="020B0604020202020204" pitchFamily="34" charset="0"/>
                <a:cs typeface="Arial" panose="020B0604020202020204" pitchFamily="34" charset="0"/>
              </a:rPr>
              <a:t>summary </a:t>
            </a:r>
            <a:r>
              <a:rPr lang="en-US" sz="1600" dirty="0">
                <a:solidFill>
                  <a:schemeClr val="tx1"/>
                </a:solidFill>
                <a:latin typeface="Arial" panose="020B0604020202020204" pitchFamily="34" charset="0"/>
                <a:cs typeface="Arial" panose="020B0604020202020204" pitchFamily="34" charset="0"/>
              </a:rPr>
              <a:t>of the provisions of this Regulation by making it available to travelers for consultation </a:t>
            </a:r>
            <a:r>
              <a:rPr lang="en-US" sz="1600">
                <a:solidFill>
                  <a:schemeClr val="tx1"/>
                </a:solidFill>
                <a:latin typeface="Arial" panose="020B0604020202020204" pitchFamily="34" charset="0"/>
                <a:cs typeface="Arial" panose="020B0604020202020204" pitchFamily="34" charset="0"/>
              </a:rPr>
              <a:t>and inform</a:t>
            </a:r>
            <a:r>
              <a:rPr lang="ro-RO" sz="1600">
                <a:solidFill>
                  <a:schemeClr val="tx1"/>
                </a:solidFill>
                <a:latin typeface="Arial" panose="020B0604020202020204" pitchFamily="34" charset="0"/>
                <a:cs typeface="Arial" panose="020B0604020202020204" pitchFamily="34" charset="0"/>
              </a:rPr>
              <a:t>ation;</a:t>
            </a:r>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Article 30 </a:t>
            </a:r>
            <a:r>
              <a:rPr lang="en-US" sz="1600" dirty="0">
                <a:solidFill>
                  <a:schemeClr val="tx1"/>
                </a:solidFill>
                <a:latin typeface="Arial" panose="020B0604020202020204" pitchFamily="34" charset="0"/>
                <a:cs typeface="Arial" panose="020B0604020202020204" pitchFamily="34" charset="0"/>
              </a:rPr>
              <a:t>-  (Non-Exempted Article) -  compliance with the Regulation is ensured;</a:t>
            </a:r>
          </a:p>
          <a:p>
            <a:pPr marL="0" indent="0">
              <a:buNone/>
            </a:pPr>
            <a:r>
              <a:rPr lang="en-US" sz="1600" dirty="0">
                <a:latin typeface="Arial" panose="020B0604020202020204" pitchFamily="34" charset="0"/>
                <a:cs typeface="Arial" panose="020B0604020202020204" pitchFamily="34" charset="0"/>
              </a:rPr>
              <a:t> </a:t>
            </a:r>
          </a:p>
          <a:p>
            <a:endParaRPr lang="en-US" sz="1600" dirty="0">
              <a:latin typeface="Arial" panose="020B0604020202020204" pitchFamily="34" charset="0"/>
              <a:cs typeface="Arial" panose="020B0604020202020204" pitchFamily="34" charset="0"/>
            </a:endParaRPr>
          </a:p>
        </p:txBody>
      </p:sp>
      <p:sp>
        <p:nvSpPr>
          <p:cNvPr id="5" name="Titlu 1"/>
          <p:cNvSpPr>
            <a:spLocks noGrp="1"/>
          </p:cNvSpPr>
          <p:nvPr>
            <p:ph type="title"/>
          </p:nvPr>
        </p:nvSpPr>
        <p:spPr>
          <a:xfrm>
            <a:off x="2565629" y="255622"/>
            <a:ext cx="8911687" cy="317586"/>
          </a:xfrm>
        </p:spPr>
        <p:txBody>
          <a:bodyPr>
            <a:noAutofit/>
          </a:bodyPr>
          <a:lstStyle/>
          <a:p>
            <a:pPr algn="ctr"/>
            <a:r>
              <a:rPr lang="en-US" sz="1800" b="1" i="1" dirty="0">
                <a:latin typeface="Arial" panose="020B0604020202020204" pitchFamily="34" charset="0"/>
                <a:cs typeface="Arial" panose="020B0604020202020204" pitchFamily="34" charset="0"/>
              </a:rPr>
              <a:t>COMPLIANCE WITH THE REGULATION (E</a:t>
            </a:r>
            <a:r>
              <a:rPr lang="ro-RO" sz="1800" b="1" i="1">
                <a:latin typeface="Arial" panose="020B0604020202020204" pitchFamily="34" charset="0"/>
                <a:cs typeface="Arial" panose="020B0604020202020204" pitchFamily="34" charset="0"/>
              </a:rPr>
              <a:t>C</a:t>
            </a:r>
            <a:r>
              <a:rPr lang="en-US" sz="1800" b="1" i="1">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1371/2007</a:t>
            </a:r>
            <a:br>
              <a:rPr lang="en-US" sz="1800" b="1" i="1"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pic>
        <p:nvPicPr>
          <p:cNvPr id="7"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stituent subsol 5"/>
          <p:cNvSpPr txBox="1">
            <a:spLocks/>
          </p:cNvSpPr>
          <p:nvPr/>
        </p:nvSpPr>
        <p:spPr>
          <a:xfrm>
            <a:off x="8314267" y="6124420"/>
            <a:ext cx="2065865" cy="52879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9"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99" y="6222866"/>
            <a:ext cx="883699" cy="39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800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33082"/>
            <a:ext cx="8911687" cy="555812"/>
          </a:xfrm>
        </p:spPr>
        <p:txBody>
          <a:bodyPr>
            <a:noAutofit/>
          </a:bodyPr>
          <a:lstStyle/>
          <a:p>
            <a:pPr algn="ctr"/>
            <a:r>
              <a:rPr lang="ro-RO" sz="1400" dirty="0" smtClean="0">
                <a:latin typeface="Arial" panose="020B0604020202020204" pitchFamily="34" charset="0"/>
                <a:cs typeface="Arial" panose="020B0604020202020204" pitchFamily="34" charset="0"/>
              </a:rPr>
              <a:t>"</a:t>
            </a:r>
            <a:r>
              <a:rPr lang="ro-RO" sz="1400" b="1" dirty="0" smtClean="0">
                <a:latin typeface="Arial" panose="020B0604020202020204" pitchFamily="34" charset="0"/>
                <a:cs typeface="Arial" panose="020B0604020202020204" pitchFamily="34" charset="0"/>
              </a:rPr>
              <a:t>APPEALS IN COURT</a:t>
            </a:r>
            <a:r>
              <a:rPr lang="ro-RO" sz="1400" dirty="0" smtClean="0">
                <a:latin typeface="Arial" panose="020B0604020202020204" pitchFamily="34" charset="0"/>
                <a:cs typeface="Arial" panose="020B0604020202020204" pitchFamily="34" charset="0"/>
              </a:rPr>
              <a:t>" </a:t>
            </a:r>
            <a:br>
              <a:rPr lang="ro-RO" sz="1400" dirty="0" smtClean="0">
                <a:latin typeface="Arial" panose="020B0604020202020204" pitchFamily="34" charset="0"/>
                <a:cs typeface="Arial" panose="020B0604020202020204" pitchFamily="34" charset="0"/>
              </a:rPr>
            </a:br>
            <a:r>
              <a:rPr lang="ro-RO" sz="1400" dirty="0" smtClean="0">
                <a:latin typeface="Arial" panose="020B0604020202020204" pitchFamily="34" charset="0"/>
                <a:cs typeface="Arial" panose="020B0604020202020204" pitchFamily="34" charset="0"/>
              </a:rPr>
              <a:t>on </a:t>
            </a:r>
            <a:r>
              <a:rPr lang="ro-RO" sz="1400" dirty="0" err="1">
                <a:latin typeface="Arial" panose="020B0604020202020204" pitchFamily="34" charset="0"/>
                <a:cs typeface="Arial" panose="020B0604020202020204" pitchFamily="34" charset="0"/>
              </a:rPr>
              <a:t>the</a:t>
            </a:r>
            <a:r>
              <a:rPr lang="ro-RO" sz="1400" dirty="0">
                <a:latin typeface="Arial" panose="020B0604020202020204" pitchFamily="34" charset="0"/>
                <a:cs typeface="Arial" panose="020B0604020202020204" pitchFamily="34" charset="0"/>
              </a:rPr>
              <a:t> </a:t>
            </a:r>
            <a:r>
              <a:rPr lang="ro-RO" sz="1400" dirty="0" err="1" smtClean="0">
                <a:latin typeface="Arial" panose="020B0604020202020204" pitchFamily="34" charset="0"/>
                <a:cs typeface="Arial" panose="020B0604020202020204" pitchFamily="34" charset="0"/>
              </a:rPr>
              <a:t>enforcement</a:t>
            </a:r>
            <a:r>
              <a:rPr lang="ro-RO" sz="1400" dirty="0" smtClean="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of REGULATION (EC) </a:t>
            </a:r>
            <a:r>
              <a:rPr lang="ro-RO" sz="1400" dirty="0" err="1">
                <a:latin typeface="Arial" panose="020B0604020202020204" pitchFamily="34" charset="0"/>
                <a:cs typeface="Arial" panose="020B0604020202020204" pitchFamily="34" charset="0"/>
              </a:rPr>
              <a:t>no</a:t>
            </a:r>
            <a:r>
              <a:rPr lang="ro-RO" sz="1400" dirty="0">
                <a:latin typeface="Arial" panose="020B0604020202020204" pitchFamily="34" charset="0"/>
                <a:cs typeface="Arial" panose="020B0604020202020204" pitchFamily="34" charset="0"/>
              </a:rPr>
              <a:t>. 1371/2007</a:t>
            </a:r>
            <a:br>
              <a:rPr lang="ro-RO" sz="1400" dirty="0">
                <a:latin typeface="Arial" panose="020B0604020202020204" pitchFamily="34" charset="0"/>
                <a:cs typeface="Arial" panose="020B0604020202020204" pitchFamily="34" charset="0"/>
              </a:rPr>
            </a:br>
            <a:endParaRPr lang="ro-RO" sz="1400" dirty="0">
              <a:latin typeface="Arial" panose="020B0604020202020204" pitchFamily="34" charset="0"/>
              <a:cs typeface="Arial" panose="020B0604020202020204" pitchFamily="34" charset="0"/>
            </a:endParaRPr>
          </a:p>
        </p:txBody>
      </p:sp>
      <p:sp>
        <p:nvSpPr>
          <p:cNvPr id="3" name="Substituent conținut 2"/>
          <p:cNvSpPr>
            <a:spLocks noGrp="1"/>
          </p:cNvSpPr>
          <p:nvPr>
            <p:ph idx="1"/>
          </p:nvPr>
        </p:nvSpPr>
        <p:spPr>
          <a:xfrm>
            <a:off x="2589212" y="1010194"/>
            <a:ext cx="8915400" cy="5023053"/>
          </a:xfrm>
        </p:spPr>
        <p:txBody>
          <a:bodyPr>
            <a:noAutofit/>
          </a:bodyPr>
          <a:lstStyle/>
          <a:p>
            <a:pPr algn="just">
              <a:lnSpc>
                <a:spcPct val="150000"/>
              </a:lnSpc>
              <a:spcBef>
                <a:spcPts val="0"/>
              </a:spcBef>
            </a:pPr>
            <a:r>
              <a:rPr lang="en-US" sz="1200" b="1" dirty="0">
                <a:latin typeface="Arial" panose="020B0604020202020204" pitchFamily="34" charset="0"/>
                <a:cs typeface="Arial" panose="020B0604020202020204" pitchFamily="34" charset="0"/>
              </a:rPr>
              <a:t>File no. 2327/200/2016 filed by the Buzau District Court - the applicant, </a:t>
            </a:r>
            <a:r>
              <a:rPr lang="en-US" sz="1200" b="1" dirty="0" err="1">
                <a:latin typeface="Arial" panose="020B0604020202020204" pitchFamily="34" charset="0"/>
                <a:cs typeface="Arial" panose="020B0604020202020204" pitchFamily="34" charset="0"/>
              </a:rPr>
              <a:t>Borsan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Vasile</a:t>
            </a:r>
            <a:r>
              <a:rPr lang="en-US" sz="1200" b="1" dirty="0">
                <a:latin typeface="Arial" panose="020B0604020202020204" pitchFamily="34" charset="0"/>
                <a:cs typeface="Arial" panose="020B0604020202020204" pitchFamily="34" charset="0"/>
              </a:rPr>
              <a:t> (a disabled person, blind), requested the court to order CFR </a:t>
            </a:r>
            <a:r>
              <a:rPr lang="ro-RO" sz="1200" b="1" dirty="0" err="1" smtClean="0">
                <a:latin typeface="Arial" panose="020B0604020202020204" pitchFamily="34" charset="0"/>
                <a:cs typeface="Arial" panose="020B0604020202020204" pitchFamily="34" charset="0"/>
              </a:rPr>
              <a:t>Passengers</a:t>
            </a:r>
            <a:r>
              <a:rPr lang="en-US"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SA to pay the sum of 90,000 lei, representing the equivalent of the moral damages, because the body integrity and the life of the passenger were endangered by the descent from the train because of the lack of audio information on the location of the platform with respect to the train and the obligation to install the passenger audio information systems on board trains on all train seals</a:t>
            </a:r>
            <a:r>
              <a:rPr lang="en-US" sz="1200" b="1" dirty="0" smtClean="0">
                <a:latin typeface="Arial" panose="020B0604020202020204" pitchFamily="34" charset="0"/>
                <a:cs typeface="Arial" panose="020B0604020202020204" pitchFamily="34" charset="0"/>
              </a:rPr>
              <a:t>.</a:t>
            </a:r>
            <a:endParaRPr lang="ro-RO" sz="1200" b="1" dirty="0" smtClean="0">
              <a:latin typeface="Arial" panose="020B0604020202020204" pitchFamily="34" charset="0"/>
              <a:cs typeface="Arial" panose="020B0604020202020204" pitchFamily="34" charset="0"/>
            </a:endParaRPr>
          </a:p>
          <a:p>
            <a:pPr marL="0" indent="0" algn="just">
              <a:lnSpc>
                <a:spcPct val="150000"/>
              </a:lnSpc>
              <a:spcBef>
                <a:spcPts val="0"/>
              </a:spcBef>
              <a:buNone/>
            </a:pPr>
            <a:r>
              <a:rPr lang="ro-RO" sz="1200" b="1" dirty="0" smtClean="0">
                <a:latin typeface="Arial" panose="020B0604020202020204" pitchFamily="34" charset="0"/>
                <a:cs typeface="Arial" panose="020B0604020202020204" pitchFamily="34" charset="0"/>
              </a:rPr>
              <a:t>       The </a:t>
            </a:r>
            <a:r>
              <a:rPr lang="ro-RO" sz="1200" b="1" dirty="0">
                <a:latin typeface="Arial" panose="020B0604020202020204" pitchFamily="34" charset="0"/>
                <a:cs typeface="Arial" panose="020B0604020202020204" pitchFamily="34" charset="0"/>
              </a:rPr>
              <a:t>file </a:t>
            </a:r>
            <a:r>
              <a:rPr lang="ro-RO" sz="1200" b="1" dirty="0" err="1">
                <a:latin typeface="Arial" panose="020B0604020202020204" pitchFamily="34" charset="0"/>
                <a:cs typeface="Arial" panose="020B0604020202020204" pitchFamily="34" charset="0"/>
              </a:rPr>
              <a:t>is</a:t>
            </a:r>
            <a:r>
              <a:rPr lang="ro-RO" sz="1200" b="1" dirty="0">
                <a:latin typeface="Arial" panose="020B0604020202020204" pitchFamily="34" charset="0"/>
                <a:cs typeface="Arial" panose="020B0604020202020204" pitchFamily="34" charset="0"/>
              </a:rPr>
              <a:t> in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role of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High</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Court</a:t>
            </a:r>
            <a:r>
              <a:rPr lang="ro-RO" sz="1200" b="1" dirty="0">
                <a:latin typeface="Arial" panose="020B0604020202020204" pitchFamily="34" charset="0"/>
                <a:cs typeface="Arial" panose="020B0604020202020204" pitchFamily="34" charset="0"/>
              </a:rPr>
              <a:t> of </a:t>
            </a:r>
            <a:r>
              <a:rPr lang="ro-RO" sz="1200" b="1" dirty="0" err="1">
                <a:latin typeface="Arial" panose="020B0604020202020204" pitchFamily="34" charset="0"/>
                <a:cs typeface="Arial" panose="020B0604020202020204" pitchFamily="34" charset="0"/>
              </a:rPr>
              <a:t>Cassation</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and</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Justice</a:t>
            </a:r>
            <a:r>
              <a:rPr lang="ro-RO" sz="1200" b="1" dirty="0">
                <a:latin typeface="Arial" panose="020B0604020202020204" pitchFamily="34" charset="0"/>
                <a:cs typeface="Arial" panose="020B0604020202020204" pitchFamily="34" charset="0"/>
              </a:rPr>
              <a:t>.</a:t>
            </a:r>
          </a:p>
          <a:p>
            <a:pPr marL="0" indent="0" algn="just">
              <a:lnSpc>
                <a:spcPct val="150000"/>
              </a:lnSpc>
              <a:spcBef>
                <a:spcPts val="0"/>
              </a:spcBef>
              <a:buNone/>
            </a:pPr>
            <a:endParaRPr lang="ro-RO" sz="1200" b="1" dirty="0">
              <a:latin typeface="Arial" panose="020B0604020202020204" pitchFamily="34" charset="0"/>
              <a:cs typeface="Arial" panose="020B0604020202020204" pitchFamily="34" charset="0"/>
            </a:endParaRPr>
          </a:p>
          <a:p>
            <a:pPr algn="just">
              <a:lnSpc>
                <a:spcPct val="150000"/>
              </a:lnSpc>
              <a:spcBef>
                <a:spcPts val="0"/>
              </a:spcBef>
            </a:pPr>
            <a:r>
              <a:rPr lang="en-US" sz="1200" b="1" dirty="0">
                <a:latin typeface="Arial" panose="020B0604020202020204" pitchFamily="34" charset="0"/>
                <a:cs typeface="Arial" panose="020B0604020202020204" pitchFamily="34" charset="0"/>
              </a:rPr>
              <a:t>File no. 10534/3/2015 filed with the District Court 1 Bucharest - the plaintiffs </a:t>
            </a:r>
            <a:r>
              <a:rPr lang="en-US" sz="1200" b="1" dirty="0" err="1">
                <a:latin typeface="Arial" panose="020B0604020202020204" pitchFamily="34" charset="0"/>
                <a:cs typeface="Arial" panose="020B0604020202020204" pitchFamily="34" charset="0"/>
              </a:rPr>
              <a:t>Stoian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Luminiţa</a:t>
            </a:r>
            <a:r>
              <a:rPr lang="en-US" sz="1200" b="1" dirty="0">
                <a:latin typeface="Arial" panose="020B0604020202020204" pitchFamily="34" charset="0"/>
                <a:cs typeface="Arial" panose="020B0604020202020204" pitchFamily="34" charset="0"/>
              </a:rPr>
              <a:t> and </a:t>
            </a:r>
            <a:r>
              <a:rPr lang="en-US" sz="1200" b="1" dirty="0" err="1">
                <a:latin typeface="Arial" panose="020B0604020202020204" pitchFamily="34" charset="0"/>
                <a:cs typeface="Arial" panose="020B0604020202020204" pitchFamily="34" charset="0"/>
              </a:rPr>
              <a:t>Stoian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Ştefan</a:t>
            </a:r>
            <a:r>
              <a:rPr lang="en-US" sz="1200" b="1" dirty="0">
                <a:latin typeface="Arial" panose="020B0604020202020204" pitchFamily="34" charset="0"/>
                <a:cs typeface="Arial" panose="020B0604020202020204" pitchFamily="34" charset="0"/>
              </a:rPr>
              <a:t> (persons with disabilities) requested the court to order </a:t>
            </a:r>
            <a:r>
              <a:rPr lang="en-US" sz="1200" b="1" dirty="0">
                <a:latin typeface="Arial" panose="020B0604020202020204" pitchFamily="34" charset="0"/>
                <a:cs typeface="Arial" panose="020B0604020202020204" pitchFamily="34" charset="0"/>
              </a:rPr>
              <a:t>CFR </a:t>
            </a:r>
            <a:r>
              <a:rPr lang="ro-RO" sz="1200" b="1" dirty="0" err="1">
                <a:latin typeface="Arial" panose="020B0604020202020204" pitchFamily="34" charset="0"/>
                <a:cs typeface="Arial" panose="020B0604020202020204" pitchFamily="34" charset="0"/>
              </a:rPr>
              <a:t>Passengers</a:t>
            </a:r>
            <a:r>
              <a:rPr lang="en-US" sz="1200" b="1" dirty="0">
                <a:latin typeface="Arial" panose="020B0604020202020204" pitchFamily="34" charset="0"/>
                <a:cs typeface="Arial" panose="020B0604020202020204" pitchFamily="34" charset="0"/>
              </a:rPr>
              <a:t> SA to </a:t>
            </a:r>
            <a:r>
              <a:rPr lang="en-US" sz="1200" b="1" dirty="0">
                <a:latin typeface="Arial" panose="020B0604020202020204" pitchFamily="34" charset="0"/>
                <a:cs typeface="Arial" panose="020B0604020202020204" pitchFamily="34" charset="0"/>
              </a:rPr>
              <a:t>enter into legality up to a given date and to pay moral damages in the amount of 10 000 lei, considering themselves to be discriminated against because they have not been issued on-line tickets on an equal basis with the other travelers and they have not been provided with travel conditions according to REGULATION (EC) no. 1371/2007 and PRM TSI</a:t>
            </a:r>
            <a:r>
              <a:rPr lang="en-US" sz="1200" b="1" dirty="0" smtClean="0">
                <a:latin typeface="Arial" panose="020B0604020202020204" pitchFamily="34" charset="0"/>
                <a:cs typeface="Arial" panose="020B0604020202020204" pitchFamily="34" charset="0"/>
              </a:rPr>
              <a:t>.</a:t>
            </a:r>
            <a:endParaRPr lang="ro-RO" sz="1200" b="1" dirty="0" smtClean="0">
              <a:latin typeface="Arial" panose="020B0604020202020204" pitchFamily="34" charset="0"/>
              <a:cs typeface="Arial" panose="020B0604020202020204" pitchFamily="34" charset="0"/>
            </a:endParaRPr>
          </a:p>
          <a:p>
            <a:pPr marL="0" indent="0" algn="just">
              <a:lnSpc>
                <a:spcPct val="150000"/>
              </a:lnSpc>
              <a:spcBef>
                <a:spcPts val="0"/>
              </a:spcBef>
              <a:buNone/>
            </a:pPr>
            <a:endParaRPr lang="ro-RO" sz="1200" b="1" dirty="0" smtClean="0">
              <a:latin typeface="Arial" panose="020B0604020202020204" pitchFamily="34" charset="0"/>
              <a:cs typeface="Arial" panose="020B0604020202020204" pitchFamily="34" charset="0"/>
            </a:endParaRPr>
          </a:p>
          <a:p>
            <a:pPr algn="just">
              <a:lnSpc>
                <a:spcPct val="150000"/>
              </a:lnSpc>
              <a:spcBef>
                <a:spcPts val="0"/>
              </a:spcBef>
            </a:pPr>
            <a:r>
              <a:rPr lang="en-US" sz="1200" b="1" dirty="0">
                <a:latin typeface="Arial" panose="020B0604020202020204" pitchFamily="34" charset="0"/>
                <a:cs typeface="Arial" panose="020B0604020202020204" pitchFamily="34" charset="0"/>
              </a:rPr>
              <a:t>File no. 878/P/2014 filed in the Prosecutor's Office attached to the </a:t>
            </a:r>
            <a:r>
              <a:rPr lang="en-US" sz="1200" b="1" dirty="0" err="1">
                <a:latin typeface="Arial" panose="020B0604020202020204" pitchFamily="34" charset="0"/>
                <a:cs typeface="Arial" panose="020B0604020202020204" pitchFamily="34" charset="0"/>
              </a:rPr>
              <a:t>Haţeg</a:t>
            </a:r>
            <a:r>
              <a:rPr lang="en-US" sz="1200" b="1" dirty="0">
                <a:latin typeface="Arial" panose="020B0604020202020204" pitchFamily="34" charset="0"/>
                <a:cs typeface="Arial" panose="020B0604020202020204" pitchFamily="34" charset="0"/>
              </a:rPr>
              <a:t> District Court - the applicant </a:t>
            </a:r>
            <a:r>
              <a:rPr lang="en-US" sz="1200" b="1" dirty="0" err="1">
                <a:latin typeface="Arial" panose="020B0604020202020204" pitchFamily="34" charset="0"/>
                <a:cs typeface="Arial" panose="020B0604020202020204" pitchFamily="34" charset="0"/>
              </a:rPr>
              <a:t>Nicolae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Joița</a:t>
            </a:r>
            <a:r>
              <a:rPr lang="en-US" sz="1200" b="1" dirty="0">
                <a:latin typeface="Arial" panose="020B0604020202020204" pitchFamily="34" charset="0"/>
                <a:cs typeface="Arial" panose="020B0604020202020204" pitchFamily="34" charset="0"/>
              </a:rPr>
              <a:t> was seriously injured on 13 / 14.09.2014, at CFR </a:t>
            </a:r>
            <a:r>
              <a:rPr lang="en-US" sz="1200" b="1" dirty="0" err="1">
                <a:latin typeface="Arial" panose="020B0604020202020204" pitchFamily="34" charset="0"/>
                <a:cs typeface="Arial" panose="020B0604020202020204" pitchFamily="34" charset="0"/>
              </a:rPr>
              <a:t>Subcetate</a:t>
            </a:r>
            <a:r>
              <a:rPr lang="en-US" sz="1200" b="1" dirty="0">
                <a:latin typeface="Arial" panose="020B0604020202020204" pitchFamily="34" charset="0"/>
                <a:cs typeface="Arial" panose="020B0604020202020204" pitchFamily="34" charset="0"/>
              </a:rPr>
              <a:t> station between the railway line 3 and 4 (without the platform), by the gasket the IR1823 train, while she was waiting for it to line </a:t>
            </a:r>
            <a:r>
              <a:rPr lang="en-US" sz="1200" b="1" dirty="0" smtClean="0">
                <a:latin typeface="Arial" panose="020B0604020202020204" pitchFamily="34" charset="0"/>
                <a:cs typeface="Arial" panose="020B0604020202020204" pitchFamily="34" charset="0"/>
              </a:rPr>
              <a:t>4.</a:t>
            </a:r>
            <a:endParaRPr lang="ro-RO" sz="1200" b="1" dirty="0" smtClean="0">
              <a:latin typeface="Arial" panose="020B0604020202020204" pitchFamily="34" charset="0"/>
              <a:cs typeface="Arial" panose="020B0604020202020204" pitchFamily="34" charset="0"/>
            </a:endParaRPr>
          </a:p>
          <a:p>
            <a:pPr marL="0" indent="0" algn="just">
              <a:lnSpc>
                <a:spcPct val="150000"/>
              </a:lnSpc>
              <a:spcBef>
                <a:spcPts val="0"/>
              </a:spcBef>
              <a:buNone/>
            </a:pPr>
            <a:r>
              <a:rPr lang="ro-RO"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The </a:t>
            </a:r>
            <a:r>
              <a:rPr lang="en-US" sz="1200" b="1" dirty="0">
                <a:latin typeface="Arial" panose="020B0604020202020204" pitchFamily="34" charset="0"/>
                <a:cs typeface="Arial" panose="020B0604020202020204" pitchFamily="34" charset="0"/>
              </a:rPr>
              <a:t>file is in the </a:t>
            </a:r>
            <a:r>
              <a:rPr lang="en-US" sz="1200" b="1" dirty="0" err="1">
                <a:latin typeface="Arial" panose="020B0604020202020204" pitchFamily="34" charset="0"/>
                <a:cs typeface="Arial" panose="020B0604020202020204" pitchFamily="34" charset="0"/>
              </a:rPr>
              <a:t>Haţeg</a:t>
            </a:r>
            <a:r>
              <a:rPr lang="en-US" sz="1200" b="1" dirty="0">
                <a:latin typeface="Arial" panose="020B0604020202020204" pitchFamily="34" charset="0"/>
                <a:cs typeface="Arial" panose="020B0604020202020204" pitchFamily="34" charset="0"/>
              </a:rPr>
              <a:t> Court.</a:t>
            </a:r>
            <a:endParaRPr lang="ro-RO" sz="1200" b="1" dirty="0">
              <a:latin typeface="Arial" panose="020B0604020202020204" pitchFamily="34" charset="0"/>
              <a:cs typeface="Arial" panose="020B0604020202020204" pitchFamily="34" charset="0"/>
            </a:endParaRPr>
          </a:p>
        </p:txBody>
      </p:sp>
      <p:pic>
        <p:nvPicPr>
          <p:cNvPr id="5"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Arial" panose="020B0604020202020204" pitchFamily="34" charset="0"/>
                <a:cs typeface="Arial" panose="020B0604020202020204" pitchFamily="34" charset="0"/>
              </a:rPr>
              <a:t>RO NEB -rail </a:t>
            </a:r>
            <a:r>
              <a:rPr lang="en-US" sz="1400" dirty="0" err="1" smtClean="0">
                <a:latin typeface="Arial" panose="020B0604020202020204" pitchFamily="34" charset="0"/>
                <a:cs typeface="Arial" panose="020B0604020202020204" pitchFamily="34" charset="0"/>
              </a:rPr>
              <a:t>pax</a:t>
            </a:r>
            <a:r>
              <a:rPr lang="en-US" sz="1400" dirty="0" smtClean="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48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64757"/>
            <a:ext cx="8911687" cy="345989"/>
          </a:xfrm>
        </p:spPr>
        <p:txBody>
          <a:bodyPr>
            <a:noAutofit/>
          </a:bodyPr>
          <a:lstStyle/>
          <a:p>
            <a:pPr algn="ctr"/>
            <a:r>
              <a:rPr lang="ro-RO" sz="1800" b="1" i="1" dirty="0">
                <a:latin typeface="Arial" panose="020B0604020202020204" pitchFamily="34" charset="0"/>
                <a:cs typeface="Arial" panose="020B0604020202020204" pitchFamily="34" charset="0"/>
              </a:rPr>
              <a:t>Q </a:t>
            </a:r>
            <a:r>
              <a:rPr lang="ro-RO" sz="1800" b="1" i="1" dirty="0" err="1">
                <a:latin typeface="Arial" panose="020B0604020202020204" pitchFamily="34" charset="0"/>
                <a:cs typeface="Arial" panose="020B0604020202020204" pitchFamily="34" charset="0"/>
              </a:rPr>
              <a:t>and</a:t>
            </a:r>
            <a:r>
              <a:rPr lang="ro-RO" sz="1800" b="1" i="1" dirty="0">
                <a:latin typeface="Arial" panose="020B0604020202020204" pitchFamily="34" charset="0"/>
                <a:cs typeface="Arial" panose="020B0604020202020204" pitchFamily="34" charset="0"/>
              </a:rPr>
              <a:t> A</a:t>
            </a:r>
          </a:p>
        </p:txBody>
      </p:sp>
      <p:sp>
        <p:nvSpPr>
          <p:cNvPr id="3" name="Substituent conținut 2"/>
          <p:cNvSpPr>
            <a:spLocks noGrp="1"/>
          </p:cNvSpPr>
          <p:nvPr>
            <p:ph idx="1"/>
          </p:nvPr>
        </p:nvSpPr>
        <p:spPr>
          <a:xfrm>
            <a:off x="2589212" y="510747"/>
            <a:ext cx="8915400" cy="5667632"/>
          </a:xfrm>
        </p:spPr>
        <p:txBody>
          <a:bodyPr>
            <a:noAutofit/>
          </a:bodyPr>
          <a:lstStyle/>
          <a:p>
            <a:pPr lvl="0">
              <a:buFont typeface="Wingdings" panose="05000000000000000000" pitchFamily="2" charset="2"/>
              <a:buChar char="Ø"/>
            </a:pPr>
            <a:r>
              <a:rPr lang="ro-RO" sz="1200" b="1" dirty="0">
                <a:latin typeface="Arial" panose="020B0604020202020204" pitchFamily="34" charset="0"/>
                <a:cs typeface="Arial" panose="020B0604020202020204" pitchFamily="34" charset="0"/>
              </a:rPr>
              <a:t>1. </a:t>
            </a:r>
            <a:r>
              <a:rPr lang="ro-RO" sz="1200" b="1" dirty="0" err="1">
                <a:latin typeface="Arial" panose="020B0604020202020204" pitchFamily="34" charset="0"/>
                <a:cs typeface="Arial" panose="020B0604020202020204" pitchFamily="34" charset="0"/>
              </a:rPr>
              <a:t>Regarding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quality of </a:t>
            </a:r>
            <a:r>
              <a:rPr lang="ro-RO" sz="1200" b="1" dirty="0" err="1">
                <a:latin typeface="Arial" panose="020B0604020202020204" pitchFamily="34" charset="0"/>
                <a:cs typeface="Arial" panose="020B0604020202020204" pitchFamily="34" charset="0"/>
              </a:rPr>
              <a:t>rail</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passengers</a:t>
            </a:r>
            <a:endParaRPr lang="ro-RO" sz="1200" dirty="0">
              <a:latin typeface="Arial" panose="020B0604020202020204" pitchFamily="34" charset="0"/>
              <a:cs typeface="Arial" panose="020B0604020202020204" pitchFamily="34" charset="0"/>
            </a:endParaRPr>
          </a:p>
          <a:p>
            <a:pPr marL="400050" lvl="1" indent="0">
              <a:buNone/>
            </a:pPr>
            <a:r>
              <a:rPr lang="ro-RO" sz="1200" dirty="0">
                <a:latin typeface="Arial" panose="020B0604020202020204" pitchFamily="34" charset="0"/>
                <a:cs typeface="Arial" panose="020B0604020202020204" pitchFamily="34" charset="0"/>
              </a:rPr>
              <a:t>The </a:t>
            </a:r>
            <a:r>
              <a:rPr lang="ro-RO" sz="1200" dirty="0" err="1">
                <a:latin typeface="Arial" panose="020B0604020202020204" pitchFamily="34" charset="0"/>
                <a:cs typeface="Arial" panose="020B0604020202020204" pitchFamily="34" charset="0"/>
              </a:rPr>
              <a:t>Regulation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does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define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how</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traveler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proven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transport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whether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rights</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Regulation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only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benefit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travel</a:t>
            </a:r>
            <a:r>
              <a:rPr lang="ro-RO" sz="1200" dirty="0">
                <a:latin typeface="Arial" panose="020B0604020202020204" pitchFamily="34" charset="0"/>
                <a:cs typeface="Arial" panose="020B0604020202020204" pitchFamily="34" charset="0"/>
              </a:rPr>
              <a:t>-card </a:t>
            </a:r>
            <a:r>
              <a:rPr lang="ro-RO" sz="1200" dirty="0" err="1">
                <a:latin typeface="Arial" panose="020B0604020202020204" pitchFamily="34" charset="0"/>
                <a:cs typeface="Arial" panose="020B0604020202020204" pitchFamily="34" charset="0"/>
              </a:rPr>
              <a:t>holders</a:t>
            </a:r>
            <a:r>
              <a:rPr lang="ro-RO" sz="1200" dirty="0">
                <a:latin typeface="Arial" panose="020B0604020202020204" pitchFamily="34" charset="0"/>
                <a:cs typeface="Arial" panose="020B0604020202020204" pitchFamily="34" charset="0"/>
              </a:rPr>
              <a:t>.</a:t>
            </a:r>
          </a:p>
          <a:p>
            <a:pPr marL="400050" lvl="1" indent="0">
              <a:buNone/>
            </a:pPr>
            <a:r>
              <a:rPr lang="ro-RO" sz="1200" b="1" dirty="0" err="1">
                <a:latin typeface="Arial" panose="020B0604020202020204" pitchFamily="34" charset="0"/>
                <a:cs typeface="Arial" panose="020B0604020202020204" pitchFamily="34" charset="0"/>
              </a:rPr>
              <a:t>How</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can</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provisions</a:t>
            </a:r>
            <a:r>
              <a:rPr lang="ro-RO" sz="1200" b="1" dirty="0">
                <a:latin typeface="Arial" panose="020B0604020202020204" pitchFamily="34" charset="0"/>
                <a:cs typeface="Arial" panose="020B0604020202020204" pitchFamily="34" charset="0"/>
              </a:rPr>
              <a:t> of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REGULATION </a:t>
            </a:r>
            <a:r>
              <a:rPr lang="ro-RO" sz="1200" b="1" dirty="0" err="1">
                <a:latin typeface="Arial" panose="020B0604020202020204" pitchFamily="34" charset="0"/>
                <a:cs typeface="Arial" panose="020B0604020202020204" pitchFamily="34" charset="0"/>
              </a:rPr>
              <a:t>apply</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to</a:t>
            </a:r>
            <a:r>
              <a:rPr lang="ro-RO" sz="1200" b="1" dirty="0">
                <a:latin typeface="Arial" panose="020B0604020202020204" pitchFamily="34" charset="0"/>
                <a:cs typeface="Arial" panose="020B0604020202020204" pitchFamily="34" charset="0"/>
              </a:rPr>
              <a:t>:</a:t>
            </a:r>
          </a:p>
          <a:p>
            <a:pPr lvl="1">
              <a:buFont typeface="Arial" panose="020B0604020202020204" pitchFamily="34" charset="0"/>
              <a:buChar char="•"/>
            </a:pPr>
            <a:r>
              <a:rPr lang="ro-RO" sz="1200" dirty="0">
                <a:latin typeface="Arial" panose="020B0604020202020204" pitchFamily="34" charset="0"/>
                <a:cs typeface="Arial" panose="020B0604020202020204" pitchFamily="34" charset="0"/>
              </a:rPr>
              <a:t>a </a:t>
            </a:r>
            <a:r>
              <a:rPr lang="ro-RO" sz="1200" dirty="0" err="1">
                <a:latin typeface="Arial" panose="020B0604020202020204" pitchFamily="34" charset="0"/>
                <a:cs typeface="Arial" panose="020B0604020202020204" pitchFamily="34" charset="0"/>
              </a:rPr>
              <a:t>person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arriving</a:t>
            </a:r>
            <a:r>
              <a:rPr lang="ro-RO" sz="1200" dirty="0">
                <a:latin typeface="Arial" panose="020B0604020202020204" pitchFamily="34" charset="0"/>
                <a:cs typeface="Arial" panose="020B0604020202020204" pitchFamily="34" charset="0"/>
              </a:rPr>
              <a:t>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ticket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office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informed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about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train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journey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for </a:t>
            </a:r>
            <a:r>
              <a:rPr lang="ro-RO" sz="1200" dirty="0" err="1">
                <a:latin typeface="Arial" panose="020B0604020202020204" pitchFamily="34" charset="0"/>
                <a:cs typeface="Arial" panose="020B0604020202020204" pitchFamily="34" charset="0"/>
              </a:rPr>
              <a:t>various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reasons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does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acquire</a:t>
            </a:r>
            <a:r>
              <a:rPr lang="ro-RO" sz="1200" dirty="0">
                <a:latin typeface="Arial" panose="020B0604020202020204" pitchFamily="34" charset="0"/>
                <a:cs typeface="Arial" panose="020B0604020202020204" pitchFamily="34" charset="0"/>
              </a:rPr>
              <a:t> a </a:t>
            </a:r>
            <a:r>
              <a:rPr lang="ro-RO" sz="1200" dirty="0" err="1">
                <a:latin typeface="Arial" panose="020B0604020202020204" pitchFamily="34" charset="0"/>
                <a:cs typeface="Arial" panose="020B0604020202020204" pitchFamily="34" charset="0"/>
              </a:rPr>
              <a:t>travel</a:t>
            </a:r>
            <a:r>
              <a:rPr lang="ro-RO" sz="1200" dirty="0">
                <a:latin typeface="Arial" panose="020B0604020202020204" pitchFamily="34" charset="0"/>
                <a:cs typeface="Arial" panose="020B0604020202020204" pitchFamily="34" charset="0"/>
              </a:rPr>
              <a:t> card, but </a:t>
            </a:r>
            <a:r>
              <a:rPr lang="ro-RO" sz="1200" dirty="0" err="1">
                <a:latin typeface="Arial" panose="020B0604020202020204" pitchFamily="34" charset="0"/>
                <a:cs typeface="Arial" panose="020B0604020202020204" pitchFamily="34" charset="0"/>
              </a:rPr>
              <a:t>complains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that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has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been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provided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with</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information</a:t>
            </a:r>
            <a:r>
              <a:rPr lang="ro-RO" sz="1200" dirty="0">
                <a:latin typeface="Arial" panose="020B0604020202020204" pitchFamily="34" charset="0"/>
                <a:cs typeface="Arial" panose="020B0604020202020204" pitchFamily="34" charset="0"/>
              </a:rPr>
              <a:t> on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link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another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train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served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another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undertaking</a:t>
            </a:r>
            <a:r>
              <a:rPr lang="ro-RO" sz="1200" dirty="0">
                <a:latin typeface="Arial" panose="020B0604020202020204" pitchFamily="34" charset="0"/>
                <a:cs typeface="Arial" panose="020B0604020202020204" pitchFamily="34" charset="0"/>
              </a:rPr>
              <a:t> or </a:t>
            </a:r>
            <a:r>
              <a:rPr lang="ro-RO" sz="1200" dirty="0" err="1">
                <a:latin typeface="Arial" panose="020B0604020202020204" pitchFamily="34" charset="0"/>
                <a:cs typeface="Arial" panose="020B0604020202020204" pitchFamily="34" charset="0"/>
              </a:rPr>
              <a:t>referees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certain</a:t>
            </a:r>
            <a:r>
              <a:rPr lang="ro-RO" sz="1200" dirty="0">
                <a:latin typeface="Arial" panose="020B0604020202020204" pitchFamily="34" charset="0"/>
                <a:cs typeface="Arial" panose="020B0604020202020204" pitchFamily="34" charset="0"/>
              </a:rPr>
              <a:t> general </a:t>
            </a:r>
            <a:r>
              <a:rPr lang="ro-RO" sz="1200" dirty="0" err="1">
                <a:latin typeface="Arial" panose="020B0604020202020204" pitchFamily="34" charset="0"/>
                <a:cs typeface="Arial" panose="020B0604020202020204" pitchFamily="34" charset="0"/>
              </a:rPr>
              <a:t>conditions</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carriage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prescribed</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REGULATION (</a:t>
            </a:r>
            <a:r>
              <a:rPr lang="ro-RO" sz="1200" dirty="0" err="1">
                <a:latin typeface="Arial" panose="020B0604020202020204" pitchFamily="34" charset="0"/>
                <a:cs typeface="Arial" panose="020B0604020202020204" pitchFamily="34" charset="0"/>
              </a:rPr>
              <a:t>anticipation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interruption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pet</a:t>
            </a:r>
            <a:r>
              <a:rPr lang="ro-RO" sz="1200" dirty="0">
                <a:latin typeface="Arial" panose="020B0604020202020204" pitchFamily="34" charset="0"/>
                <a:cs typeface="Arial" panose="020B0604020202020204" pitchFamily="34" charset="0"/>
              </a:rPr>
              <a:t> on board, etc.)?</a:t>
            </a:r>
          </a:p>
          <a:p>
            <a:pPr lvl="1">
              <a:buFont typeface="Arial" panose="020B0604020202020204" pitchFamily="34" charset="0"/>
              <a:buChar char="•"/>
            </a:pPr>
            <a:r>
              <a:rPr lang="en-US" sz="1200" dirty="0">
                <a:latin typeface="Arial" panose="020B0604020202020204" pitchFamily="34" charset="0"/>
                <a:cs typeface="Arial" panose="020B0604020202020204" pitchFamily="34" charset="0"/>
              </a:rPr>
              <a:t>to a person who is not a traveler but awaits the arrival of a traveler and lodges a complaint claiming that he has requested and received no information regarding the delay of the train or the interruption of the railway service or injured in the railway station?</a:t>
            </a:r>
            <a:endParaRPr lang="ro-RO" sz="1200" dirty="0">
              <a:latin typeface="Arial" panose="020B0604020202020204" pitchFamily="34" charset="0"/>
              <a:cs typeface="Arial" panose="020B0604020202020204" pitchFamily="34" charset="0"/>
            </a:endParaRPr>
          </a:p>
          <a:p>
            <a:pPr lvl="1">
              <a:buFont typeface="Arial" panose="020B0604020202020204" pitchFamily="34" charset="0"/>
              <a:buChar char="•"/>
            </a:pP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refusal</a:t>
            </a:r>
            <a:r>
              <a:rPr lang="ro-RO" sz="1200" dirty="0">
                <a:latin typeface="Arial" panose="020B0604020202020204" pitchFamily="34" charset="0"/>
                <a:cs typeface="Arial" panose="020B0604020202020204" pitchFamily="34" charset="0"/>
              </a:rPr>
              <a:t> of a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undertaking</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respond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 </a:t>
            </a:r>
            <a:r>
              <a:rPr lang="ro-RO" sz="1200" dirty="0" err="1">
                <a:latin typeface="Arial" panose="020B0604020202020204" pitchFamily="34" charset="0"/>
                <a:cs typeface="Arial" panose="020B0604020202020204" pitchFamily="34" charset="0"/>
              </a:rPr>
              <a:t>complaint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relating</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movement</a:t>
            </a:r>
            <a:r>
              <a:rPr lang="ro-RO" sz="1200" dirty="0">
                <a:latin typeface="Arial" panose="020B0604020202020204" pitchFamily="34" charset="0"/>
                <a:cs typeface="Arial" panose="020B0604020202020204" pitchFamily="34" charset="0"/>
              </a:rPr>
              <a:t> of a </a:t>
            </a:r>
            <a:r>
              <a:rPr lang="ro-RO" sz="1200" dirty="0" err="1">
                <a:latin typeface="Arial" panose="020B0604020202020204" pitchFamily="34" charset="0"/>
                <a:cs typeface="Arial" panose="020B0604020202020204" pitchFamily="34" charset="0"/>
              </a:rPr>
              <a:t>train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by</a:t>
            </a:r>
            <a:r>
              <a:rPr lang="ro-RO" sz="1200" dirty="0">
                <a:latin typeface="Arial" panose="020B0604020202020204" pitchFamily="34" charset="0"/>
                <a:cs typeface="Arial" panose="020B0604020202020204" pitchFamily="34" charset="0"/>
              </a:rPr>
              <a:t> a </a:t>
            </a:r>
            <a:r>
              <a:rPr lang="ro-RO" sz="1200" dirty="0" err="1">
                <a:latin typeface="Arial" panose="020B0604020202020204" pitchFamily="34" charset="0"/>
                <a:cs typeface="Arial" panose="020B0604020202020204" pitchFamily="34" charset="0"/>
              </a:rPr>
              <a:t>person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who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does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provide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evidence</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possession</a:t>
            </a:r>
            <a:r>
              <a:rPr lang="ro-RO" sz="1200" dirty="0">
                <a:latin typeface="Arial" panose="020B0604020202020204" pitchFamily="34" charset="0"/>
                <a:cs typeface="Arial" panose="020B0604020202020204" pitchFamily="34" charset="0"/>
              </a:rPr>
              <a:t> of a </a:t>
            </a:r>
            <a:r>
              <a:rPr lang="ro-RO" sz="1200" dirty="0" err="1">
                <a:latin typeface="Arial" panose="020B0604020202020204" pitchFamily="34" charset="0"/>
                <a:cs typeface="Arial" panose="020B0604020202020204" pitchFamily="34" charset="0"/>
              </a:rPr>
              <a:t>travel</a:t>
            </a:r>
            <a:r>
              <a:rPr lang="ro-RO" sz="1200" dirty="0">
                <a:latin typeface="Arial" panose="020B0604020202020204" pitchFamily="34" charset="0"/>
                <a:cs typeface="Arial" panose="020B0604020202020204" pitchFamily="34" charset="0"/>
              </a:rPr>
              <a:t> card?</a:t>
            </a:r>
          </a:p>
          <a:p>
            <a:pPr marL="0" indent="0">
              <a:buNone/>
            </a:pP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those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people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denied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right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because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prove </a:t>
            </a:r>
            <a:r>
              <a:rPr lang="ro-RO" sz="1200" dirty="0" err="1">
                <a:latin typeface="Arial" panose="020B0604020202020204" pitchFamily="34" charset="0"/>
                <a:cs typeface="Arial" panose="020B0604020202020204" pitchFamily="34" charset="0"/>
              </a:rPr>
              <a:t>possession</a:t>
            </a:r>
            <a:r>
              <a:rPr lang="ro-RO" sz="1200" dirty="0">
                <a:latin typeface="Arial" panose="020B0604020202020204" pitchFamily="34" charset="0"/>
                <a:cs typeface="Arial" panose="020B0604020202020204" pitchFamily="34" charset="0"/>
              </a:rPr>
              <a:t> of a </a:t>
            </a:r>
            <a:r>
              <a:rPr lang="ro-RO" sz="1200" dirty="0" err="1">
                <a:latin typeface="Arial" panose="020B0604020202020204" pitchFamily="34" charset="0"/>
                <a:cs typeface="Arial" panose="020B0604020202020204" pitchFamily="34" charset="0"/>
              </a:rPr>
              <a:t>travel</a:t>
            </a:r>
            <a:r>
              <a:rPr lang="ro-RO" sz="1200" dirty="0">
                <a:latin typeface="Arial" panose="020B0604020202020204" pitchFamily="34" charset="0"/>
                <a:cs typeface="Arial" panose="020B0604020202020204" pitchFamily="34" charset="0"/>
              </a:rPr>
              <a:t> card?</a:t>
            </a:r>
          </a:p>
          <a:p>
            <a:pPr>
              <a:buFont typeface="Wingdings" panose="05000000000000000000" pitchFamily="2" charset="2"/>
              <a:buChar char="Ø"/>
            </a:pPr>
            <a:r>
              <a:rPr lang="ro-RO" sz="1200" b="1" dirty="0">
                <a:latin typeface="Arial" panose="020B0604020202020204" pitchFamily="34" charset="0"/>
                <a:cs typeface="Arial" panose="020B0604020202020204" pitchFamily="34" charset="0"/>
              </a:rPr>
              <a:t>2. </a:t>
            </a:r>
            <a:r>
              <a:rPr lang="ro-RO" sz="1200" b="1" dirty="0" err="1">
                <a:latin typeface="Arial" panose="020B0604020202020204" pitchFamily="34" charset="0"/>
                <a:cs typeface="Arial" panose="020B0604020202020204" pitchFamily="34" charset="0"/>
              </a:rPr>
              <a:t>Concerning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verification</a:t>
            </a:r>
            <a:r>
              <a:rPr lang="ro-RO" sz="1200" b="1" dirty="0">
                <a:latin typeface="Arial" panose="020B0604020202020204" pitchFamily="34" charset="0"/>
                <a:cs typeface="Arial" panose="020B0604020202020204" pitchFamily="34" charset="0"/>
              </a:rPr>
              <a:t> of </a:t>
            </a:r>
            <a:r>
              <a:rPr lang="ro-RO" sz="1200" b="1" dirty="0" err="1">
                <a:latin typeface="Arial" panose="020B0604020202020204" pitchFamily="34" charset="0"/>
                <a:cs typeface="Arial" panose="020B0604020202020204" pitchFamily="34" charset="0"/>
              </a:rPr>
              <a:t>tour</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operators</a:t>
            </a:r>
            <a:endParaRPr lang="ro-RO" sz="1200" dirty="0">
              <a:latin typeface="Arial" panose="020B0604020202020204" pitchFamily="34" charset="0"/>
              <a:cs typeface="Arial" panose="020B0604020202020204" pitchFamily="34" charset="0"/>
            </a:endParaRPr>
          </a:p>
          <a:p>
            <a:pPr marL="400050" lvl="1" indent="0">
              <a:buNone/>
            </a:pPr>
            <a:r>
              <a:rPr lang="ro-RO" sz="1200" dirty="0" err="1">
                <a:latin typeface="Arial" panose="020B0604020202020204" pitchFamily="34" charset="0"/>
                <a:cs typeface="Arial" panose="020B0604020202020204" pitchFamily="34" charset="0"/>
              </a:rPr>
              <a:t>How</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NEB </a:t>
            </a:r>
            <a:r>
              <a:rPr lang="ro-RO" sz="1200" dirty="0" err="1">
                <a:latin typeface="Arial" panose="020B0604020202020204" pitchFamily="34" charset="0"/>
                <a:cs typeface="Arial" panose="020B0604020202020204" pitchFamily="34" charset="0"/>
              </a:rPr>
              <a:t>verify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compliance</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tour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operators</a:t>
            </a:r>
            <a:r>
              <a:rPr lang="ro-R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REGULATION (Article 8, Article 9, Article 10, Article 20, Article 24), provided that these entities operate under the </a:t>
            </a:r>
            <a:r>
              <a:rPr lang="ro-RO" sz="1200" dirty="0" err="1">
                <a:latin typeface="Arial" panose="020B0604020202020204" pitchFamily="34" charset="0"/>
                <a:cs typeface="Arial" panose="020B0604020202020204" pitchFamily="34" charset="0"/>
              </a:rPr>
              <a:t>different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authorities</a:t>
            </a:r>
            <a:r>
              <a:rPr lang="ro-R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respectively under the authority of the Ministry of Tourism, not the Ministry of Transport? How </a:t>
            </a:r>
            <a:r>
              <a:rPr lang="ro-RO" sz="1200">
                <a:latin typeface="Arial" panose="020B0604020202020204" pitchFamily="34" charset="0"/>
                <a:cs typeface="Arial" panose="020B0604020202020204" pitchFamily="34" charset="0"/>
              </a:rPr>
              <a:t>is it</a:t>
            </a:r>
            <a:r>
              <a:rPr lang="en-US" sz="120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 other countries?</a:t>
            </a:r>
            <a:endParaRPr lang="ro-RO" sz="1200" dirty="0">
              <a:latin typeface="Arial" panose="020B0604020202020204" pitchFamily="34" charset="0"/>
              <a:cs typeface="Arial" panose="020B0604020202020204" pitchFamily="34" charset="0"/>
            </a:endParaRPr>
          </a:p>
          <a:p>
            <a:pPr marL="400050" lvl="1" indent="0">
              <a:buNone/>
            </a:pPr>
            <a:r>
              <a:rPr lang="ro-RO" sz="1200" b="1" dirty="0">
                <a:latin typeface="Arial" panose="020B0604020202020204" pitchFamily="34" charset="0"/>
                <a:cs typeface="Arial" panose="020B0604020202020204" pitchFamily="34" charset="0"/>
              </a:rPr>
              <a:t>3. </a:t>
            </a:r>
            <a:r>
              <a:rPr lang="ro-RO" sz="1200" b="1" dirty="0" err="1">
                <a:latin typeface="Arial" panose="020B0604020202020204" pitchFamily="34" charset="0"/>
                <a:cs typeface="Arial" panose="020B0604020202020204" pitchFamily="34" charset="0"/>
              </a:rPr>
              <a:t>Concerning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stipulation</a:t>
            </a:r>
            <a:r>
              <a:rPr lang="ro-RO" sz="1200" b="1" dirty="0">
                <a:latin typeface="Arial" panose="020B0604020202020204" pitchFamily="34" charset="0"/>
                <a:cs typeface="Arial" panose="020B0604020202020204" pitchFamily="34" charset="0"/>
              </a:rPr>
              <a:t> of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limits</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provided</a:t>
            </a:r>
            <a:r>
              <a:rPr lang="ro-RO" sz="1200" b="1" dirty="0">
                <a:latin typeface="Arial" panose="020B0604020202020204" pitchFamily="34" charset="0"/>
                <a:cs typeface="Arial" panose="020B0604020202020204" pitchFamily="34" charset="0"/>
              </a:rPr>
              <a:t> in art.6 (1):</a:t>
            </a:r>
            <a:endParaRPr lang="ro-RO" sz="1200" dirty="0">
              <a:latin typeface="Arial" panose="020B0604020202020204" pitchFamily="34" charset="0"/>
              <a:cs typeface="Arial" panose="020B0604020202020204" pitchFamily="34" charset="0"/>
            </a:endParaRPr>
          </a:p>
          <a:p>
            <a:pPr marL="400050" lvl="1" indent="0">
              <a:buNone/>
            </a:pPr>
            <a:r>
              <a:rPr lang="ro-RO" sz="1200" i="1" dirty="0">
                <a:latin typeface="Arial" panose="020B0604020202020204" pitchFamily="34" charset="0"/>
                <a:cs typeface="Arial" panose="020B0604020202020204" pitchFamily="34" charset="0"/>
              </a:rPr>
              <a:t>"</a:t>
            </a:r>
            <a:r>
              <a:rPr lang="ro-RO" sz="1200" i="1" dirty="0" err="1">
                <a:latin typeface="Arial" panose="020B0604020202020204" pitchFamily="34" charset="0"/>
                <a:cs typeface="Arial" panose="020B0604020202020204" pitchFamily="34" charset="0"/>
              </a:rPr>
              <a:t>Obligations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to</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passengers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under</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this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Regulation</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may</a:t>
            </a:r>
            <a:r>
              <a:rPr lang="ro-RO" sz="1200" i="1" dirty="0">
                <a:latin typeface="Arial" panose="020B0604020202020204" pitchFamily="34" charset="0"/>
                <a:cs typeface="Arial" panose="020B0604020202020204" pitchFamily="34" charset="0"/>
              </a:rPr>
              <a:t> </a:t>
            </a:r>
            <a:r>
              <a:rPr lang="ro-RO" sz="1200" b="1" i="1" dirty="0" err="1">
                <a:latin typeface="Arial" panose="020B0604020202020204" pitchFamily="34" charset="0"/>
                <a:cs typeface="Arial" panose="020B0604020202020204" pitchFamily="34" charset="0"/>
              </a:rPr>
              <a:t>not</a:t>
            </a:r>
            <a:r>
              <a:rPr lang="ro-RO" sz="1200" i="1" dirty="0">
                <a:latin typeface="Arial" panose="020B0604020202020204" pitchFamily="34" charset="0"/>
                <a:cs typeface="Arial" panose="020B0604020202020204" pitchFamily="34" charset="0"/>
              </a:rPr>
              <a:t> </a:t>
            </a:r>
            <a:r>
              <a:rPr lang="ro-RO" sz="1200" b="1" i="1" dirty="0" err="1">
                <a:latin typeface="Arial" panose="020B0604020202020204" pitchFamily="34" charset="0"/>
                <a:cs typeface="Arial" panose="020B0604020202020204" pitchFamily="34" charset="0"/>
              </a:rPr>
              <a:t>be</a:t>
            </a:r>
            <a:r>
              <a:rPr lang="ro-RO" sz="1200" b="1" i="1" dirty="0">
                <a:latin typeface="Arial" panose="020B0604020202020204" pitchFamily="34" charset="0"/>
                <a:cs typeface="Arial" panose="020B0604020202020204" pitchFamily="34" charset="0"/>
              </a:rPr>
              <a:t> limited or </a:t>
            </a:r>
            <a:r>
              <a:rPr lang="ro-RO" sz="1200" b="1" i="1" dirty="0" err="1">
                <a:latin typeface="Arial" panose="020B0604020202020204" pitchFamily="34" charset="0"/>
                <a:cs typeface="Arial" panose="020B0604020202020204" pitchFamily="34" charset="0"/>
              </a:rPr>
              <a:t>waived</a:t>
            </a:r>
            <a:r>
              <a:rPr lang="ro-RO" sz="1200" i="1" dirty="0">
                <a:latin typeface="Arial" panose="020B0604020202020204" pitchFamily="34" charset="0"/>
                <a:cs typeface="Arial" panose="020B0604020202020204" pitchFamily="34" charset="0"/>
              </a:rPr>
              <a:t>, in particular </a:t>
            </a:r>
            <a:r>
              <a:rPr lang="ro-RO" sz="1200" i="1" dirty="0" err="1">
                <a:latin typeface="Arial" panose="020B0604020202020204" pitchFamily="34" charset="0"/>
                <a:cs typeface="Arial" panose="020B0604020202020204" pitchFamily="34" charset="0"/>
              </a:rPr>
              <a:t>by</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way</a:t>
            </a:r>
            <a:r>
              <a:rPr lang="ro-RO" sz="1200" i="1" dirty="0">
                <a:latin typeface="Arial" panose="020B0604020202020204" pitchFamily="34" charset="0"/>
                <a:cs typeface="Arial" panose="020B0604020202020204" pitchFamily="34" charset="0"/>
              </a:rPr>
              <a:t> of </a:t>
            </a:r>
            <a:r>
              <a:rPr lang="ro-RO" sz="1200" i="1" dirty="0" err="1">
                <a:latin typeface="Arial" panose="020B0604020202020204" pitchFamily="34" charset="0"/>
                <a:cs typeface="Arial" panose="020B0604020202020204" pitchFamily="34" charset="0"/>
              </a:rPr>
              <a:t>derogation</a:t>
            </a:r>
            <a:r>
              <a:rPr lang="ro-RO" sz="1200" i="1" dirty="0">
                <a:latin typeface="Arial" panose="020B0604020202020204" pitchFamily="34" charset="0"/>
                <a:cs typeface="Arial" panose="020B0604020202020204" pitchFamily="34" charset="0"/>
              </a:rPr>
              <a:t> or restrictive </a:t>
            </a:r>
            <a:r>
              <a:rPr lang="ro-RO" sz="1200" i="1" dirty="0" err="1">
                <a:latin typeface="Arial" panose="020B0604020202020204" pitchFamily="34" charset="0"/>
                <a:cs typeface="Arial" panose="020B0604020202020204" pitchFamily="34" charset="0"/>
              </a:rPr>
              <a:t>clause</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contained</a:t>
            </a:r>
            <a:r>
              <a:rPr lang="ro-RO" sz="1200" i="1" dirty="0">
                <a:latin typeface="Arial" panose="020B0604020202020204" pitchFamily="34" charset="0"/>
                <a:cs typeface="Arial" panose="020B0604020202020204" pitchFamily="34" charset="0"/>
              </a:rPr>
              <a:t> in </a:t>
            </a:r>
            <a:r>
              <a:rPr lang="ro-RO" sz="1200" i="1" dirty="0" err="1">
                <a:latin typeface="Arial" panose="020B0604020202020204" pitchFamily="34" charset="0"/>
                <a:cs typeface="Arial" panose="020B0604020202020204" pitchFamily="34" charset="0"/>
              </a:rPr>
              <a:t>the</a:t>
            </a:r>
            <a:r>
              <a:rPr lang="ro-RO" sz="1200" i="1" dirty="0">
                <a:latin typeface="Arial" panose="020B0604020202020204" pitchFamily="34" charset="0"/>
                <a:cs typeface="Arial" panose="020B0604020202020204" pitchFamily="34" charset="0"/>
              </a:rPr>
              <a:t> contract of </a:t>
            </a:r>
            <a:r>
              <a:rPr lang="ro-RO" sz="1200" i="1" dirty="0" err="1">
                <a:latin typeface="Arial" panose="020B0604020202020204" pitchFamily="34" charset="0"/>
                <a:cs typeface="Arial" panose="020B0604020202020204" pitchFamily="34" charset="0"/>
              </a:rPr>
              <a:t>carriage</a:t>
            </a:r>
            <a:r>
              <a:rPr lang="ro-RO" sz="1200" i="1"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pPr marL="400050" lvl="1" indent="0">
              <a:buNone/>
            </a:pPr>
            <a:r>
              <a:rPr lang="ro-RO" sz="1200" dirty="0">
                <a:latin typeface="Arial" panose="020B0604020202020204" pitchFamily="34" charset="0"/>
                <a:cs typeface="Arial" panose="020B0604020202020204" pitchFamily="34" charset="0"/>
              </a:rPr>
              <a:t>NEB </a:t>
            </a:r>
            <a:r>
              <a:rPr lang="ro-RO" sz="1200" dirty="0" err="1">
                <a:latin typeface="Arial" panose="020B0604020202020204" pitchFamily="34" charset="0"/>
                <a:cs typeface="Arial" panose="020B0604020202020204" pitchFamily="34" charset="0"/>
              </a:rPr>
              <a:t>has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not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identified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such</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limitations</a:t>
            </a:r>
            <a:r>
              <a:rPr lang="ro-RO" sz="1200" dirty="0">
                <a:latin typeface="Arial" panose="020B0604020202020204" pitchFamily="34" charset="0"/>
                <a:cs typeface="Arial" panose="020B0604020202020204" pitchFamily="34" charset="0"/>
              </a:rPr>
              <a:t>. For </a:t>
            </a:r>
            <a:r>
              <a:rPr lang="ro-RO" sz="1200" dirty="0" err="1">
                <a:latin typeface="Arial" panose="020B0604020202020204" pitchFamily="34" charset="0"/>
                <a:cs typeface="Arial" panose="020B0604020202020204" pitchFamily="34" charset="0"/>
              </a:rPr>
              <a:t>clarification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you</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give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some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examples</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limiting</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our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obligations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passengers</a:t>
            </a:r>
            <a:r>
              <a:rPr lang="ro-RO" sz="1200" dirty="0">
                <a:latin typeface="Arial" panose="020B0604020202020204" pitchFamily="34" charset="0"/>
                <a:cs typeface="Arial" panose="020B0604020202020204" pitchFamily="34" charset="0"/>
              </a:rPr>
              <a:t>?</a:t>
            </a:r>
          </a:p>
          <a:p>
            <a:pPr lvl="1"/>
            <a:endParaRPr lang="ro-RO" sz="1000" dirty="0">
              <a:latin typeface="Arial" panose="020B0604020202020204" pitchFamily="34" charset="0"/>
              <a:cs typeface="Arial" panose="020B0604020202020204" pitchFamily="34" charset="0"/>
            </a:endParaRPr>
          </a:p>
        </p:txBody>
      </p:sp>
      <p:pic>
        <p:nvPicPr>
          <p:cNvPr id="5"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70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22423"/>
            <a:ext cx="8911687" cy="378940"/>
          </a:xfrm>
        </p:spPr>
        <p:txBody>
          <a:bodyPr>
            <a:normAutofit/>
          </a:bodyPr>
          <a:lstStyle/>
          <a:p>
            <a:pPr algn="ctr"/>
            <a:r>
              <a:rPr lang="ro-RO" sz="1800" b="1" i="1" dirty="0">
                <a:latin typeface="Arial" panose="020B0604020202020204" pitchFamily="34" charset="0"/>
                <a:cs typeface="Arial" panose="020B0604020202020204" pitchFamily="34" charset="0"/>
              </a:rPr>
              <a:t>Q </a:t>
            </a:r>
            <a:r>
              <a:rPr lang="ro-RO" sz="1800" b="1" i="1" dirty="0" err="1">
                <a:latin typeface="Arial" panose="020B0604020202020204" pitchFamily="34" charset="0"/>
                <a:cs typeface="Arial" panose="020B0604020202020204" pitchFamily="34" charset="0"/>
              </a:rPr>
              <a:t>and</a:t>
            </a:r>
            <a:r>
              <a:rPr lang="ro-RO" sz="1800" b="1" i="1" dirty="0">
                <a:latin typeface="Arial" panose="020B0604020202020204" pitchFamily="34" charset="0"/>
                <a:cs typeface="Arial" panose="020B0604020202020204" pitchFamily="34" charset="0"/>
              </a:rPr>
              <a:t> A</a:t>
            </a:r>
            <a:endParaRPr lang="ro-RO" sz="1800" dirty="0"/>
          </a:p>
        </p:txBody>
      </p:sp>
      <p:sp>
        <p:nvSpPr>
          <p:cNvPr id="3" name="Substituent conținut 2"/>
          <p:cNvSpPr>
            <a:spLocks noGrp="1"/>
          </p:cNvSpPr>
          <p:nvPr>
            <p:ph idx="1"/>
          </p:nvPr>
        </p:nvSpPr>
        <p:spPr>
          <a:xfrm>
            <a:off x="2520474" y="675809"/>
            <a:ext cx="8915400" cy="5774418"/>
          </a:xfrm>
        </p:spPr>
        <p:txBody>
          <a:bodyPr>
            <a:noAutofit/>
          </a:bodyPr>
          <a:lstStyle/>
          <a:p>
            <a:pPr>
              <a:buFont typeface="Wingdings" panose="05000000000000000000" pitchFamily="2" charset="2"/>
              <a:buChar char="Ø"/>
            </a:pPr>
            <a:r>
              <a:rPr lang="ro-RO" sz="1100" b="1" dirty="0">
                <a:latin typeface="Arial" panose="020B0604020202020204" pitchFamily="34" charset="0"/>
                <a:cs typeface="Arial" panose="020B0604020202020204" pitchFamily="34" charset="0"/>
              </a:rPr>
              <a:t>4. </a:t>
            </a:r>
            <a:r>
              <a:rPr lang="ro-RO" sz="1200" b="1" dirty="0" err="1">
                <a:latin typeface="Arial" panose="020B0604020202020204" pitchFamily="34" charset="0"/>
                <a:cs typeface="Arial" panose="020B0604020202020204" pitchFamily="34" charset="0"/>
              </a:rPr>
              <a:t>Regarding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availability</a:t>
            </a:r>
            <a:r>
              <a:rPr lang="ro-RO" sz="1200" b="1" dirty="0">
                <a:latin typeface="Arial" panose="020B0604020202020204" pitchFamily="34" charset="0"/>
                <a:cs typeface="Arial" panose="020B0604020202020204" pitchFamily="34" charset="0"/>
              </a:rPr>
              <a:t> of direct </a:t>
            </a:r>
            <a:r>
              <a:rPr lang="ro-RO" sz="1200" b="1" dirty="0" err="1">
                <a:latin typeface="Arial" panose="020B0604020202020204" pitchFamily="34" charset="0"/>
                <a:cs typeface="Arial" panose="020B0604020202020204" pitchFamily="34" charset="0"/>
              </a:rPr>
              <a:t>tickets</a:t>
            </a:r>
            <a:r>
              <a:rPr lang="ro-RO" sz="1200" b="1" dirty="0">
                <a:latin typeface="Arial" panose="020B0604020202020204" pitchFamily="34" charset="0"/>
                <a:cs typeface="Arial" panose="020B0604020202020204" pitchFamily="34" charset="0"/>
              </a:rPr>
              <a:t> (art.10)</a:t>
            </a:r>
          </a:p>
          <a:p>
            <a:pPr marL="0" indent="0">
              <a:buNone/>
            </a:pPr>
            <a:r>
              <a:rPr lang="ro-RO" sz="1200" b="1" i="1" dirty="0">
                <a:latin typeface="Arial" panose="020B0604020202020204" pitchFamily="34" charset="0"/>
                <a:cs typeface="Arial" panose="020B0604020202020204" pitchFamily="34" charset="0"/>
              </a:rPr>
              <a:t>	</a:t>
            </a:r>
            <a:r>
              <a:rPr lang="ro-RO" sz="1200" i="1" dirty="0">
                <a:latin typeface="Arial" panose="020B0604020202020204" pitchFamily="34" charset="0"/>
                <a:cs typeface="Arial" panose="020B0604020202020204" pitchFamily="34" charset="0"/>
              </a:rPr>
              <a:t>"</a:t>
            </a:r>
            <a:r>
              <a:rPr lang="ro-RO" sz="1200" i="1" dirty="0" err="1">
                <a:latin typeface="Arial" panose="020B0604020202020204" pitchFamily="34" charset="0"/>
                <a:cs typeface="Arial" panose="020B0604020202020204" pitchFamily="34" charset="0"/>
              </a:rPr>
              <a:t>Railway</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undertakings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and</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ticket</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vendors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offer</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tickets</a:t>
            </a:r>
            <a:r>
              <a:rPr lang="ro-RO" sz="1200" i="1" dirty="0">
                <a:latin typeface="Arial" panose="020B0604020202020204" pitchFamily="34" charset="0"/>
                <a:cs typeface="Arial" panose="020B0604020202020204" pitchFamily="34" charset="0"/>
              </a:rPr>
              <a:t>, direct </a:t>
            </a:r>
            <a:r>
              <a:rPr lang="ro-RO" sz="1200" i="1" dirty="0" err="1">
                <a:latin typeface="Arial" panose="020B0604020202020204" pitchFamily="34" charset="0"/>
                <a:cs typeface="Arial" panose="020B0604020202020204" pitchFamily="34" charset="0"/>
              </a:rPr>
              <a:t>tickets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and</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reservations</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subject</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to</a:t>
            </a:r>
            <a:r>
              <a:rPr lang="ro-RO" sz="1200" i="1" dirty="0">
                <a:latin typeface="Arial" panose="020B0604020202020204" pitchFamily="34" charset="0"/>
                <a:cs typeface="Arial" panose="020B0604020202020204" pitchFamily="34" charset="0"/>
              </a:rPr>
              <a:t> </a:t>
            </a:r>
            <a:r>
              <a:rPr lang="ro-RO" sz="1200" i="1" dirty="0" err="1">
                <a:latin typeface="Arial" panose="020B0604020202020204" pitchFamily="34" charset="0"/>
                <a:cs typeface="Arial" panose="020B0604020202020204" pitchFamily="34" charset="0"/>
              </a:rPr>
              <a:t>availability</a:t>
            </a:r>
            <a:r>
              <a:rPr lang="ro-RO" sz="1200" i="1" dirty="0">
                <a:latin typeface="Arial" panose="020B0604020202020204" pitchFamily="34" charset="0"/>
                <a:cs typeface="Arial" panose="020B0604020202020204" pitchFamily="34" charset="0"/>
              </a:rPr>
              <a:t>."</a:t>
            </a:r>
            <a:endParaRPr lang="ro-RO" sz="1200" dirty="0">
              <a:latin typeface="Arial" panose="020B0604020202020204" pitchFamily="34" charset="0"/>
              <a:cs typeface="Arial" panose="020B0604020202020204" pitchFamily="34" charset="0"/>
            </a:endParaRPr>
          </a:p>
          <a:p>
            <a:pPr marL="0" indent="0">
              <a:buNone/>
            </a:pPr>
            <a:r>
              <a:rPr lang="ro-R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Does the availability syntax provided for in Article 10 of the RULE only refer to the availability of seats for reservation or to </a:t>
            </a:r>
            <a:r>
              <a:rPr lang="ro-RO"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practical availability of direct tickets?</a:t>
            </a:r>
          </a:p>
          <a:p>
            <a:pPr marL="400050" lvl="1" indent="0">
              <a:buNone/>
            </a:pPr>
            <a:r>
              <a:rPr lang="en-US" sz="1200" dirty="0">
                <a:latin typeface="Arial" panose="020B0604020202020204" pitchFamily="34" charset="0"/>
                <a:cs typeface="Arial" panose="020B0604020202020204" pitchFamily="34" charset="0"/>
              </a:rPr>
              <a:t>There are no technical, financial, legislative, etc. available in Romania the issue of direct tickets in domestic traffic for successive journeys performed by several railway operators, and railway operators can not be compelled to comply with the requirement of the R</a:t>
            </a:r>
            <a:r>
              <a:rPr lang="ro-RO" sz="1200" dirty="0">
                <a:latin typeface="Arial" panose="020B0604020202020204" pitchFamily="34" charset="0"/>
                <a:cs typeface="Arial" panose="020B0604020202020204" pitchFamily="34" charset="0"/>
              </a:rPr>
              <a:t>EGULATION</a:t>
            </a:r>
            <a:r>
              <a:rPr lang="en-US" sz="1200" dirty="0">
                <a:latin typeface="Arial" panose="020B0604020202020204" pitchFamily="34" charset="0"/>
                <a:cs typeface="Arial" panose="020B0604020202020204" pitchFamily="34" charset="0"/>
              </a:rPr>
              <a:t>. In this case what can NEB do?</a:t>
            </a:r>
            <a:r>
              <a:rPr lang="ro-RO" sz="1200" dirty="0">
                <a:latin typeface="Arial" panose="020B0604020202020204" pitchFamily="34" charset="0"/>
                <a:cs typeface="Arial" panose="020B0604020202020204" pitchFamily="34" charset="0"/>
              </a:rPr>
              <a:t> </a:t>
            </a:r>
          </a:p>
          <a:p>
            <a:pPr marL="400050" lvl="1" indent="0">
              <a:buNone/>
            </a:pPr>
            <a:r>
              <a:rPr lang="ro-RO" sz="1200" b="1" dirty="0" smtClean="0">
                <a:latin typeface="Arial" panose="020B0604020202020204" pitchFamily="34" charset="0"/>
                <a:cs typeface="Arial" panose="020B0604020202020204" pitchFamily="34" charset="0"/>
              </a:rPr>
              <a:t>5. </a:t>
            </a:r>
            <a:r>
              <a:rPr lang="ro-RO" sz="1200" b="1" dirty="0" err="1">
                <a:latin typeface="Arial" panose="020B0604020202020204" pitchFamily="34" charset="0"/>
                <a:cs typeface="Arial" panose="020B0604020202020204" pitchFamily="34" charset="0"/>
              </a:rPr>
              <a:t>Regarding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methods</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used</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by</a:t>
            </a:r>
            <a:r>
              <a:rPr lang="ro-RO" sz="1200" b="1" dirty="0">
                <a:latin typeface="Arial" panose="020B0604020202020204" pitchFamily="34" charset="0"/>
                <a:cs typeface="Arial" panose="020B0604020202020204" pitchFamily="34" charset="0"/>
              </a:rPr>
              <a:t> NEB</a:t>
            </a:r>
            <a:endParaRPr lang="ro-RO" sz="1200" dirty="0">
              <a:latin typeface="Arial" panose="020B0604020202020204" pitchFamily="34" charset="0"/>
              <a:cs typeface="Arial" panose="020B0604020202020204" pitchFamily="34" charset="0"/>
            </a:endParaRPr>
          </a:p>
          <a:p>
            <a:pPr marL="400050" lvl="1" indent="0">
              <a:buNone/>
            </a:pPr>
            <a:r>
              <a:rPr lang="ro-RO" sz="1200" dirty="0">
                <a:latin typeface="Arial" panose="020B0604020202020204" pitchFamily="34" charset="0"/>
                <a:cs typeface="Arial" panose="020B0604020202020204" pitchFamily="34" charset="0"/>
              </a:rPr>
              <a:t>In </a:t>
            </a:r>
            <a:r>
              <a:rPr lang="ro-RO" sz="1200" dirty="0" err="1">
                <a:latin typeface="Arial" panose="020B0604020202020204" pitchFamily="34" charset="0"/>
                <a:cs typeface="Arial" panose="020B0604020202020204" pitchFamily="34" charset="0"/>
              </a:rPr>
              <a:t>addition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sanctions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recommendations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if</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there</a:t>
            </a:r>
            <a:r>
              <a:rPr lang="ro-RO" sz="1200" dirty="0">
                <a:latin typeface="Arial" panose="020B0604020202020204" pitchFamily="34" charset="0"/>
                <a:cs typeface="Arial" panose="020B0604020202020204" pitchFamily="34" charset="0"/>
              </a:rPr>
              <a:t> are </a:t>
            </a:r>
            <a:r>
              <a:rPr lang="ro-RO" sz="1200" dirty="0" err="1">
                <a:latin typeface="Arial" panose="020B0604020202020204" pitchFamily="34" charset="0"/>
                <a:cs typeface="Arial" panose="020B0604020202020204" pitchFamily="34" charset="0"/>
              </a:rPr>
              <a:t>any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exceptions</a:t>
            </a:r>
            <a:r>
              <a:rPr lang="ro-RO" sz="1200" dirty="0">
                <a:latin typeface="Arial" panose="020B0604020202020204" pitchFamily="34" charset="0"/>
                <a:cs typeface="Arial" panose="020B0604020202020204" pitchFamily="34" charset="0"/>
              </a:rPr>
              <a:t> at REGULATION), </a:t>
            </a:r>
            <a:r>
              <a:rPr lang="ro-RO" sz="1200" dirty="0" err="1">
                <a:latin typeface="Arial" panose="020B0604020202020204" pitchFamily="34" charset="0"/>
                <a:cs typeface="Arial" panose="020B0604020202020204" pitchFamily="34" charset="0"/>
              </a:rPr>
              <a:t>what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methods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use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NEB for non-</a:t>
            </a:r>
            <a:r>
              <a:rPr lang="ro-RO" sz="1200" dirty="0" err="1">
                <a:latin typeface="Arial" panose="020B0604020202020204" pitchFamily="34" charset="0"/>
                <a:cs typeface="Arial" panose="020B0604020202020204" pitchFamily="34" charset="0"/>
              </a:rPr>
              <a:t>conformities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identified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during</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supervisory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follow-up</a:t>
            </a:r>
            <a:r>
              <a:rPr lang="ro-RO" sz="1200" dirty="0">
                <a:latin typeface="Arial" panose="020B0604020202020204" pitchFamily="34" charset="0"/>
                <a:cs typeface="Arial" panose="020B0604020202020204" pitchFamily="34" charset="0"/>
              </a:rPr>
              <a:t> or </a:t>
            </a:r>
            <a:r>
              <a:rPr lang="ro-RO" sz="1200" dirty="0" err="1">
                <a:latin typeface="Arial" panose="020B0604020202020204" pitchFamily="34" charset="0"/>
                <a:cs typeface="Arial" panose="020B0604020202020204" pitchFamily="34" charset="0"/>
              </a:rPr>
              <a:t>investigation</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complaints</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other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countries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how</a:t>
            </a:r>
            <a:r>
              <a:rPr lang="ro-RO" sz="1200" dirty="0">
                <a:latin typeface="Arial" panose="020B0604020202020204" pitchFamily="34" charset="0"/>
                <a:cs typeface="Arial" panose="020B0604020202020204" pitchFamily="34" charset="0"/>
              </a:rPr>
              <a:t> do </a:t>
            </a:r>
            <a:r>
              <a:rPr lang="ro-RO" sz="1200" dirty="0" err="1">
                <a:latin typeface="Arial" panose="020B0604020202020204" pitchFamily="34" charset="0"/>
                <a:cs typeface="Arial" panose="020B0604020202020204" pitchFamily="34" charset="0"/>
              </a:rPr>
              <a:t>NEBs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work</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Can</a:t>
            </a:r>
            <a:r>
              <a:rPr lang="ro-RO" sz="1200" dirty="0">
                <a:latin typeface="Arial" panose="020B0604020202020204" pitchFamily="34" charset="0"/>
                <a:cs typeface="Arial" panose="020B0604020202020204" pitchFamily="34" charset="0"/>
              </a:rPr>
              <a:t> NEB </a:t>
            </a:r>
            <a:r>
              <a:rPr lang="ro-RO" sz="1200" dirty="0" err="1">
                <a:latin typeface="Arial" panose="020B0604020202020204" pitchFamily="34" charset="0"/>
                <a:cs typeface="Arial" panose="020B0604020202020204" pitchFamily="34" charset="0"/>
              </a:rPr>
              <a:t>develop</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guidelines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that</a:t>
            </a:r>
            <a:r>
              <a:rPr lang="ro-RO" sz="1200" dirty="0">
                <a:latin typeface="Arial" panose="020B0604020202020204" pitchFamily="34" charset="0"/>
                <a:cs typeface="Arial" panose="020B0604020202020204" pitchFamily="34" charset="0"/>
              </a:rPr>
              <a:t> are </a:t>
            </a:r>
            <a:r>
              <a:rPr lang="ro-RO" sz="1200" dirty="0" err="1">
                <a:latin typeface="Arial" panose="020B0604020202020204" pitchFamily="34" charset="0"/>
                <a:cs typeface="Arial" panose="020B0604020202020204" pitchFamily="34" charset="0"/>
              </a:rPr>
              <a:t>applicable</a:t>
            </a:r>
            <a:r>
              <a:rPr lang="ro-RO" sz="1200" dirty="0">
                <a:latin typeface="Arial" panose="020B0604020202020204" pitchFamily="34" charset="0"/>
                <a:cs typeface="Arial" panose="020B0604020202020204" pitchFamily="34" charset="0"/>
              </a:rPr>
              <a:t> at </a:t>
            </a:r>
            <a:r>
              <a:rPr lang="ro-RO" sz="1200" dirty="0" err="1">
                <a:latin typeface="Arial" panose="020B0604020202020204" pitchFamily="34" charset="0"/>
                <a:cs typeface="Arial" panose="020B0604020202020204" pitchFamily="34" charset="0"/>
              </a:rPr>
              <a:t>national</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level</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there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such</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regulation</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other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countries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if</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where</a:t>
            </a:r>
            <a:r>
              <a:rPr lang="ro-RO" sz="12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ro-RO" sz="1200" b="1" dirty="0">
                <a:latin typeface="Arial" panose="020B0604020202020204" pitchFamily="34" charset="0"/>
                <a:cs typeface="Arial" panose="020B0604020202020204" pitchFamily="34" charset="0"/>
              </a:rPr>
              <a:t>6</a:t>
            </a:r>
            <a:r>
              <a:rPr lang="ro-RO" sz="1200" b="1" dirty="0" smtClean="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Regarding</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ex </a:t>
            </a:r>
            <a:r>
              <a:rPr lang="ro-RO" sz="1200" b="1" dirty="0" err="1">
                <a:latin typeface="Arial" panose="020B0604020202020204" pitchFamily="34" charset="0"/>
                <a:cs typeface="Arial" panose="020B0604020202020204" pitchFamily="34" charset="0"/>
              </a:rPr>
              <a:t>officio</a:t>
            </a:r>
            <a:r>
              <a:rPr lang="ro-RO" sz="1200" b="1" dirty="0">
                <a:latin typeface="Arial" panose="020B0604020202020204" pitchFamily="34" charset="0"/>
                <a:cs typeface="Arial" panose="020B0604020202020204" pitchFamily="34" charset="0"/>
              </a:rPr>
              <a:t> </a:t>
            </a:r>
            <a:r>
              <a:rPr lang="ro-RO" sz="1200" b="1" dirty="0" err="1">
                <a:latin typeface="Arial" panose="020B0604020202020204" pitchFamily="34" charset="0"/>
                <a:cs typeface="Arial" panose="020B0604020202020204" pitchFamily="34" charset="0"/>
              </a:rPr>
              <a:t>seizure</a:t>
            </a:r>
            <a:r>
              <a:rPr lang="ro-RO" sz="1200" b="1" dirty="0">
                <a:latin typeface="Arial" panose="020B0604020202020204" pitchFamily="34" charset="0"/>
                <a:cs typeface="Arial" panose="020B0604020202020204" pitchFamily="34" charset="0"/>
              </a:rPr>
              <a:t> of </a:t>
            </a:r>
            <a:r>
              <a:rPr lang="ro-RO" sz="1200" b="1" dirty="0" err="1">
                <a:latin typeface="Arial" panose="020B0604020202020204" pitchFamily="34" charset="0"/>
                <a:cs typeface="Arial" panose="020B0604020202020204" pitchFamily="34" charset="0"/>
              </a:rPr>
              <a:t>the</a:t>
            </a:r>
            <a:r>
              <a:rPr lang="ro-RO" sz="1200" b="1" dirty="0">
                <a:latin typeface="Arial" panose="020B0604020202020204" pitchFamily="34" charset="0"/>
                <a:cs typeface="Arial" panose="020B0604020202020204" pitchFamily="34" charset="0"/>
              </a:rPr>
              <a:t> NEB.</a:t>
            </a:r>
            <a:endParaRPr lang="ro-RO" sz="1200" dirty="0">
              <a:latin typeface="Arial" panose="020B0604020202020204" pitchFamily="34" charset="0"/>
              <a:cs typeface="Arial" panose="020B0604020202020204" pitchFamily="34" charset="0"/>
            </a:endParaRPr>
          </a:p>
          <a:p>
            <a:pPr marL="400050" lvl="1" indent="0">
              <a:buNone/>
            </a:pPr>
            <a:r>
              <a:rPr lang="en-US" sz="1200" dirty="0">
                <a:latin typeface="Arial" panose="020B0604020202020204" pitchFamily="34" charset="0"/>
                <a:cs typeface="Arial" panose="020B0604020202020204" pitchFamily="34" charset="0"/>
              </a:rPr>
              <a:t>How </a:t>
            </a:r>
            <a:r>
              <a:rPr lang="ro-RO" sz="1200" dirty="0">
                <a:latin typeface="Arial" panose="020B0604020202020204" pitchFamily="34" charset="0"/>
                <a:cs typeface="Arial" panose="020B0604020202020204" pitchFamily="34" charset="0"/>
              </a:rPr>
              <a:t>it </a:t>
            </a:r>
            <a:r>
              <a:rPr lang="en-US" sz="1200" dirty="0">
                <a:latin typeface="Arial" panose="020B0604020202020204" pitchFamily="34" charset="0"/>
                <a:cs typeface="Arial" panose="020B0604020202020204" pitchFamily="34" charset="0"/>
              </a:rPr>
              <a:t>is </a:t>
            </a:r>
            <a:r>
              <a:rPr lang="en-US" sz="1200" dirty="0" err="1">
                <a:latin typeface="Arial" panose="020B0604020202020204" pitchFamily="34" charset="0"/>
                <a:cs typeface="Arial" panose="020B0604020202020204" pitchFamily="34" charset="0"/>
              </a:rPr>
              <a:t>reg</a:t>
            </a:r>
            <a:r>
              <a:rPr lang="ro-RO" sz="1200" dirty="0" err="1">
                <a:latin typeface="Arial" panose="020B0604020202020204" pitchFamily="34" charset="0"/>
                <a:cs typeface="Arial" panose="020B0604020202020204" pitchFamily="34" charset="0"/>
              </a:rPr>
              <a:t>ulated</a:t>
            </a:r>
            <a:r>
              <a:rPr lang="en-US" sz="1200" dirty="0">
                <a:latin typeface="Arial" panose="020B0604020202020204" pitchFamily="34" charset="0"/>
                <a:cs typeface="Arial" panose="020B0604020202020204" pitchFamily="34" charset="0"/>
              </a:rPr>
              <a:t> in other countries the </a:t>
            </a:r>
            <a:r>
              <a:rPr lang="en-US" sz="1200" dirty="0" smtClean="0">
                <a:latin typeface="Arial" panose="020B0604020202020204" pitchFamily="34" charset="0"/>
                <a:cs typeface="Arial" panose="020B0604020202020204" pitchFamily="34" charset="0"/>
              </a:rPr>
              <a:t>N</a:t>
            </a:r>
            <a:r>
              <a:rPr lang="ro-RO" sz="1200" dirty="0">
                <a:latin typeface="Arial" panose="020B0604020202020204" pitchFamily="34" charset="0"/>
                <a:cs typeface="Arial" panose="020B0604020202020204" pitchFamily="34" charset="0"/>
              </a:rPr>
              <a:t>E</a:t>
            </a:r>
            <a:r>
              <a:rPr lang="en-US" sz="1200" dirty="0" smtClean="0">
                <a:latin typeface="Arial" panose="020B0604020202020204" pitchFamily="34" charset="0"/>
                <a:cs typeface="Arial" panose="020B0604020202020204" pitchFamily="34" charset="0"/>
              </a:rPr>
              <a:t>B's </a:t>
            </a:r>
            <a:r>
              <a:rPr lang="en-US" sz="1200" dirty="0">
                <a:latin typeface="Arial" panose="020B0604020202020204" pitchFamily="34" charset="0"/>
                <a:cs typeface="Arial" panose="020B0604020202020204" pitchFamily="34" charset="0"/>
              </a:rPr>
              <a:t>ex officio referral to cases of violations of travelers' rights reported in the press ?</a:t>
            </a:r>
            <a:endParaRPr lang="ro-RO" sz="1200" dirty="0">
              <a:latin typeface="Arial" panose="020B0604020202020204" pitchFamily="34" charset="0"/>
              <a:cs typeface="Arial" panose="020B0604020202020204" pitchFamily="34" charset="0"/>
            </a:endParaRPr>
          </a:p>
          <a:p>
            <a:pPr marL="400050" lvl="1" indent="0">
              <a:buNone/>
            </a:pPr>
            <a:r>
              <a:rPr lang="ro-RO" sz="1200" b="1" dirty="0" smtClean="0">
                <a:latin typeface="Arial" panose="020B0604020202020204" pitchFamily="34" charset="0"/>
                <a:cs typeface="Arial" panose="020B0604020202020204" pitchFamily="34" charset="0"/>
              </a:rPr>
              <a:t>7. </a:t>
            </a:r>
            <a:r>
              <a:rPr lang="ro-RO" sz="1200" b="1" dirty="0" err="1">
                <a:latin typeface="Arial" panose="020B0604020202020204" pitchFamily="34" charset="0"/>
                <a:cs typeface="Arial" panose="020B0604020202020204" pitchFamily="34" charset="0"/>
              </a:rPr>
              <a:t>Regarding</a:t>
            </a:r>
            <a:r>
              <a:rPr lang="ro-RO" sz="1200" b="1" dirty="0">
                <a:latin typeface="Arial" panose="020B0604020202020204" pitchFamily="34" charset="0"/>
                <a:cs typeface="Arial" panose="020B0604020202020204" pitchFamily="34" charset="0"/>
              </a:rPr>
              <a:t> quality </a:t>
            </a:r>
            <a:r>
              <a:rPr lang="ro-RO" sz="1200" b="1" dirty="0" err="1">
                <a:latin typeface="Arial" panose="020B0604020202020204" pitchFamily="34" charset="0"/>
                <a:cs typeface="Arial" panose="020B0604020202020204" pitchFamily="34" charset="0"/>
              </a:rPr>
              <a:t>standards</a:t>
            </a:r>
            <a:r>
              <a:rPr lang="ro-RO" sz="1200" b="1" dirty="0">
                <a:latin typeface="Arial" panose="020B0604020202020204" pitchFamily="34" charset="0"/>
                <a:cs typeface="Arial" panose="020B0604020202020204" pitchFamily="34" charset="0"/>
              </a:rPr>
              <a:t> (art. 28).</a:t>
            </a:r>
          </a:p>
          <a:p>
            <a:pPr marL="400050" lvl="1" indent="0">
              <a:spcBef>
                <a:spcPts val="0"/>
              </a:spcBef>
              <a:buNone/>
            </a:pPr>
            <a:endParaRPr lang="ro-RO" sz="1200" dirty="0">
              <a:latin typeface="Arial" panose="020B0604020202020204" pitchFamily="34" charset="0"/>
              <a:cs typeface="Arial" panose="020B0604020202020204" pitchFamily="34" charset="0"/>
            </a:endParaRPr>
          </a:p>
          <a:p>
            <a:pPr marL="400050" lvl="1" indent="0">
              <a:spcBef>
                <a:spcPts val="0"/>
              </a:spcBef>
              <a:buNone/>
            </a:pPr>
            <a:r>
              <a:rPr lang="ro-RO" sz="1200" dirty="0">
                <a:latin typeface="Arial" panose="020B0604020202020204" pitchFamily="34" charset="0"/>
                <a:cs typeface="Arial" panose="020B0604020202020204" pitchFamily="34" charset="0"/>
              </a:rPr>
              <a:t>The </a:t>
            </a:r>
            <a:r>
              <a:rPr lang="ro-RO" sz="1200" dirty="0" err="1">
                <a:latin typeface="Arial" panose="020B0604020202020204" pitchFamily="34" charset="0"/>
                <a:cs typeface="Arial" panose="020B0604020202020204" pitchFamily="34" charset="0"/>
              </a:rPr>
              <a:t>obligation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define</a:t>
            </a:r>
            <a:r>
              <a:rPr lang="ro-RO" sz="1200" dirty="0">
                <a:latin typeface="Arial" panose="020B0604020202020204" pitchFamily="34" charset="0"/>
                <a:cs typeface="Arial" panose="020B0604020202020204" pitchFamily="34" charset="0"/>
              </a:rPr>
              <a:t> quality </a:t>
            </a:r>
            <a:r>
              <a:rPr lang="ro-RO" sz="1200" dirty="0" err="1">
                <a:latin typeface="Arial" panose="020B0604020202020204" pitchFamily="34" charset="0"/>
                <a:cs typeface="Arial" panose="020B0604020202020204" pitchFamily="34" charset="0"/>
              </a:rPr>
              <a:t>standards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rests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with</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undertakings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Article</a:t>
            </a:r>
            <a:r>
              <a:rPr lang="ro-RO" sz="1200" dirty="0">
                <a:latin typeface="Arial" panose="020B0604020202020204" pitchFamily="34" charset="0"/>
                <a:cs typeface="Arial" panose="020B0604020202020204" pitchFamily="34" charset="0"/>
              </a:rPr>
              <a:t> 28 of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smtClean="0">
                <a:latin typeface="Arial" panose="020B0604020202020204" pitchFamily="34" charset="0"/>
                <a:cs typeface="Arial" panose="020B0604020202020204" pitchFamily="34" charset="0"/>
              </a:rPr>
              <a:t>REGULATION.</a:t>
            </a:r>
            <a:endParaRPr lang="ro-RO" sz="1200" dirty="0">
              <a:latin typeface="Arial" panose="020B0604020202020204" pitchFamily="34" charset="0"/>
              <a:cs typeface="Arial" panose="020B0604020202020204" pitchFamily="34" charset="0"/>
            </a:endParaRPr>
          </a:p>
          <a:p>
            <a:pPr marL="400050" lvl="1" indent="0">
              <a:spcBef>
                <a:spcPts val="0"/>
              </a:spcBef>
              <a:buNone/>
            </a:pPr>
            <a:r>
              <a:rPr lang="ro-RO" sz="1200" dirty="0">
                <a:latin typeface="Arial" panose="020B0604020202020204" pitchFamily="34" charset="0"/>
                <a:cs typeface="Arial" panose="020B0604020202020204" pitchFamily="34" charset="0"/>
              </a:rPr>
              <a:t>In practice. </a:t>
            </a:r>
            <a:r>
              <a:rPr lang="ro-RO" sz="1200" dirty="0" err="1">
                <a:latin typeface="Arial" panose="020B0604020202020204" pitchFamily="34" charset="0"/>
                <a:cs typeface="Arial" panose="020B0604020202020204" pitchFamily="34" charset="0"/>
              </a:rPr>
              <a:t>How</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rest of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country do?</a:t>
            </a:r>
          </a:p>
          <a:p>
            <a:pPr marL="400050" lvl="1" indent="0">
              <a:spcBef>
                <a:spcPts val="0"/>
              </a:spcBef>
              <a:buNone/>
            </a:pPr>
            <a:r>
              <a:rPr lang="ro-RO" sz="1200" dirty="0" err="1">
                <a:latin typeface="Arial" panose="020B0604020202020204" pitchFamily="34" charset="0"/>
                <a:cs typeface="Arial" panose="020B0604020202020204" pitchFamily="34" charset="0"/>
              </a:rPr>
              <a:t>What</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your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recommendation</a:t>
            </a:r>
            <a:r>
              <a:rPr lang="ro-RO" sz="1200" dirty="0">
                <a:latin typeface="Arial" panose="020B0604020202020204" pitchFamily="34" charset="0"/>
                <a:cs typeface="Arial" panose="020B0604020202020204" pitchFamily="34" charset="0"/>
              </a:rPr>
              <a:t>?</a:t>
            </a:r>
          </a:p>
          <a:p>
            <a:pPr lvl="1">
              <a:spcBef>
                <a:spcPts val="0"/>
              </a:spcBef>
              <a:buFont typeface="Arial" panose="020B0604020202020204" pitchFamily="34" charset="0"/>
              <a:buChar char="•"/>
            </a:pPr>
            <a:r>
              <a:rPr lang="ro-RO" sz="1200" dirty="0" err="1">
                <a:latin typeface="Arial" panose="020B0604020202020204" pitchFamily="34" charset="0"/>
                <a:cs typeface="Arial" panose="020B0604020202020204" pitchFamily="34" charset="0"/>
              </a:rPr>
              <a:t>does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NEB </a:t>
            </a:r>
            <a:r>
              <a:rPr lang="ro-RO" sz="1200" dirty="0" err="1">
                <a:latin typeface="Arial" panose="020B0604020202020204" pitchFamily="34" charset="0"/>
                <a:cs typeface="Arial" panose="020B0604020202020204" pitchFamily="34" charset="0"/>
              </a:rPr>
              <a:t>establish</a:t>
            </a:r>
            <a:r>
              <a:rPr lang="ro-RO" sz="1200" dirty="0">
                <a:latin typeface="Arial" panose="020B0604020202020204" pitchFamily="34" charset="0"/>
                <a:cs typeface="Arial" panose="020B0604020202020204" pitchFamily="34" charset="0"/>
              </a:rPr>
              <a:t> a </a:t>
            </a:r>
            <a:r>
              <a:rPr lang="ro-RO" sz="1200" dirty="0" err="1">
                <a:latin typeface="Arial" panose="020B0604020202020204" pitchFamily="34" charset="0"/>
                <a:cs typeface="Arial" panose="020B0604020202020204" pitchFamily="34" charset="0"/>
              </a:rPr>
              <a:t>list</a:t>
            </a:r>
            <a:r>
              <a:rPr lang="ro-RO" sz="1200" dirty="0">
                <a:latin typeface="Arial" panose="020B0604020202020204" pitchFamily="34" charset="0"/>
                <a:cs typeface="Arial" panose="020B0604020202020204" pitchFamily="34" charset="0"/>
              </a:rPr>
              <a:t> of quality </a:t>
            </a:r>
            <a:r>
              <a:rPr lang="ro-RO" sz="1200" dirty="0" err="1">
                <a:latin typeface="Arial" panose="020B0604020202020204" pitchFamily="34" charset="0"/>
                <a:cs typeface="Arial" panose="020B0604020202020204" pitchFamily="34" charset="0"/>
              </a:rPr>
              <a:t>standards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based</a:t>
            </a:r>
            <a:r>
              <a:rPr lang="ro-RO" sz="1200" dirty="0">
                <a:latin typeface="Arial" panose="020B0604020202020204" pitchFamily="34" charset="0"/>
                <a:cs typeface="Arial" panose="020B0604020202020204" pitchFamily="34" charset="0"/>
              </a:rPr>
              <a:t> on </a:t>
            </a:r>
            <a:r>
              <a:rPr lang="ro-RO" sz="1200" dirty="0" err="1">
                <a:latin typeface="Arial" panose="020B0604020202020204" pitchFamily="34" charset="0"/>
                <a:cs typeface="Arial" panose="020B0604020202020204" pitchFamily="34" charset="0"/>
              </a:rPr>
              <a:t>regulations</a:t>
            </a:r>
            <a:r>
              <a:rPr lang="ro-RO" sz="1200" dirty="0">
                <a:latin typeface="Arial" panose="020B0604020202020204" pitchFamily="34" charset="0"/>
                <a:cs typeface="Arial" panose="020B0604020202020204" pitchFamily="34" charset="0"/>
              </a:rPr>
              <a:t> in </a:t>
            </a:r>
            <a:r>
              <a:rPr lang="ro-RO" sz="1200" dirty="0" err="1">
                <a:latin typeface="Arial" panose="020B0604020202020204" pitchFamily="34" charset="0"/>
                <a:cs typeface="Arial" panose="020B0604020202020204" pitchFamily="34" charset="0"/>
              </a:rPr>
              <a:t>force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impose</a:t>
            </a:r>
            <a:r>
              <a:rPr lang="ro-RO" sz="1200" dirty="0">
                <a:latin typeface="Arial" panose="020B0604020202020204" pitchFamily="34" charset="0"/>
                <a:cs typeface="Arial" panose="020B0604020202020204" pitchFamily="34" charset="0"/>
              </a:rPr>
              <a:t> it on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undertakings</a:t>
            </a:r>
            <a:r>
              <a:rPr lang="ro-RO" sz="1200" dirty="0">
                <a:latin typeface="Arial" panose="020B0604020202020204" pitchFamily="34" charset="0"/>
                <a:cs typeface="Arial" panose="020B0604020202020204" pitchFamily="34" charset="0"/>
              </a:rPr>
              <a:t>?</a:t>
            </a:r>
          </a:p>
          <a:p>
            <a:pPr lvl="1">
              <a:spcBef>
                <a:spcPts val="0"/>
              </a:spcBef>
              <a:buFont typeface="Arial" panose="020B0604020202020204" pitchFamily="34" charset="0"/>
              <a:buChar char="•"/>
            </a:pPr>
            <a:r>
              <a:rPr lang="ro-RO" sz="1200" dirty="0">
                <a:latin typeface="Arial" panose="020B0604020202020204" pitchFamily="34" charset="0"/>
                <a:cs typeface="Arial" panose="020B0604020202020204" pitchFamily="34" charset="0"/>
              </a:rPr>
              <a:t>do </a:t>
            </a:r>
            <a:r>
              <a:rPr lang="ro-RO" sz="1200" dirty="0" err="1">
                <a:latin typeface="Arial" panose="020B0604020202020204" pitchFamily="34" charset="0"/>
                <a:cs typeface="Arial" panose="020B0604020202020204" pitchFamily="34" charset="0"/>
              </a:rPr>
              <a:t>railway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undertakings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establish</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their</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own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standards</a:t>
            </a:r>
            <a:r>
              <a:rPr lang="ro-RO" sz="1200" dirty="0">
                <a:latin typeface="Arial" panose="020B0604020202020204" pitchFamily="34" charset="0"/>
                <a:cs typeface="Arial" panose="020B0604020202020204" pitchFamily="34" charset="0"/>
              </a:rPr>
              <a:t>? - </a:t>
            </a:r>
            <a:r>
              <a:rPr lang="ro-RO" sz="1200" dirty="0" err="1">
                <a:latin typeface="Arial" panose="020B0604020202020204" pitchFamily="34" charset="0"/>
                <a:cs typeface="Arial" panose="020B0604020202020204" pitchFamily="34" charset="0"/>
              </a:rPr>
              <a:t>where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there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may</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major </a:t>
            </a:r>
            <a:r>
              <a:rPr lang="ro-RO" sz="1200" dirty="0" err="1">
                <a:latin typeface="Arial" panose="020B0604020202020204" pitchFamily="34" charset="0"/>
                <a:cs typeface="Arial" panose="020B0604020202020204" pitchFamily="34" charset="0"/>
              </a:rPr>
              <a:t>differences</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between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them</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and</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NEB </a:t>
            </a:r>
            <a:r>
              <a:rPr lang="ro-RO" sz="1200" dirty="0" err="1">
                <a:latin typeface="Arial" panose="020B0604020202020204" pitchFamily="34" charset="0"/>
                <a:cs typeface="Arial" panose="020B0604020202020204" pitchFamily="34" charset="0"/>
              </a:rPr>
              <a:t>evaluation</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will</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also</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be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differentiated</a:t>
            </a:r>
            <a:r>
              <a:rPr lang="ro-RO" sz="1200" dirty="0">
                <a:latin typeface="Arial" panose="020B0604020202020204" pitchFamily="34" charset="0"/>
                <a:cs typeface="Arial" panose="020B0604020202020204" pitchFamily="34" charset="0"/>
              </a:rPr>
              <a:t>. </a:t>
            </a:r>
          </a:p>
          <a:p>
            <a:pPr lvl="1">
              <a:spcBef>
                <a:spcPts val="0"/>
              </a:spcBef>
              <a:buFont typeface="Arial" panose="020B0604020202020204" pitchFamily="34" charset="0"/>
              <a:buChar char="•"/>
            </a:pPr>
            <a:r>
              <a:rPr lang="ro-RO" sz="1200" dirty="0">
                <a:latin typeface="Arial" panose="020B0604020202020204" pitchFamily="34" charset="0"/>
                <a:cs typeface="Arial" panose="020B0604020202020204" pitchFamily="34" charset="0"/>
              </a:rPr>
              <a:t>or a </a:t>
            </a:r>
            <a:r>
              <a:rPr lang="ro-RO" sz="1200" dirty="0" err="1">
                <a:latin typeface="Arial" panose="020B0604020202020204" pitchFamily="34" charset="0"/>
                <a:cs typeface="Arial" panose="020B0604020202020204" pitchFamily="34" charset="0"/>
              </a:rPr>
              <a:t>combination</a:t>
            </a:r>
            <a:r>
              <a:rPr lang="ro-RO" sz="1200" dirty="0">
                <a:latin typeface="Arial" panose="020B0604020202020204" pitchFamily="34" charset="0"/>
                <a:cs typeface="Arial" panose="020B0604020202020204" pitchFamily="34" charset="0"/>
              </a:rPr>
              <a:t> of </a:t>
            </a:r>
            <a:r>
              <a:rPr lang="ro-RO" sz="1200" dirty="0" err="1">
                <a:latin typeface="Arial" panose="020B0604020202020204" pitchFamily="34" charset="0"/>
                <a:cs typeface="Arial" panose="020B0604020202020204" pitchFamily="34" charset="0"/>
              </a:rPr>
              <a:t>the</a:t>
            </a:r>
            <a:r>
              <a:rPr lang="ro-RO" sz="1200" dirty="0">
                <a:latin typeface="Arial" panose="020B0604020202020204" pitchFamily="34" charset="0"/>
                <a:cs typeface="Arial" panose="020B0604020202020204" pitchFamily="34" charset="0"/>
              </a:rPr>
              <a:t> </a:t>
            </a:r>
            <a:r>
              <a:rPr lang="ro-RO" sz="1200" dirty="0" err="1">
                <a:latin typeface="Arial" panose="020B0604020202020204" pitchFamily="34" charset="0"/>
                <a:cs typeface="Arial" panose="020B0604020202020204" pitchFamily="34" charset="0"/>
              </a:rPr>
              <a:t>two</a:t>
            </a:r>
            <a:r>
              <a:rPr lang="ro-RO" sz="1200" dirty="0">
                <a:latin typeface="Arial" panose="020B0604020202020204" pitchFamily="34" charset="0"/>
                <a:cs typeface="Arial" panose="020B0604020202020204" pitchFamily="34" charset="0"/>
              </a:rPr>
              <a:t>?</a:t>
            </a:r>
          </a:p>
        </p:txBody>
      </p:sp>
      <p:pic>
        <p:nvPicPr>
          <p:cNvPr id="5"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5241" y="6179428"/>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246532" y="6375400"/>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012" y="6160227"/>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1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reptunghi 5"/>
          <p:cNvSpPr/>
          <p:nvPr/>
        </p:nvSpPr>
        <p:spPr>
          <a:xfrm>
            <a:off x="3370190" y="2205335"/>
            <a:ext cx="8392041"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cap="none" spc="0" dirty="0">
                <a:ln/>
                <a:solidFill>
                  <a:srgbClr val="199FD5"/>
                </a:solidFill>
                <a:effectLst/>
              </a:rPr>
              <a:t>thank you for your attention</a:t>
            </a:r>
            <a:endParaRPr lang="ro-RO" sz="4800" b="1" cap="none" spc="0" dirty="0">
              <a:ln/>
              <a:solidFill>
                <a:srgbClr val="199FD5"/>
              </a:solidFill>
              <a:effectLst/>
            </a:endParaRPr>
          </a:p>
        </p:txBody>
      </p:sp>
      <p:pic>
        <p:nvPicPr>
          <p:cNvPr id="8" name="Picture 3" descr="Centenar-Romania 151x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2723" y="5798925"/>
            <a:ext cx="770466" cy="57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stituent subsol 5"/>
          <p:cNvSpPr txBox="1">
            <a:spLocks/>
          </p:cNvSpPr>
          <p:nvPr/>
        </p:nvSpPr>
        <p:spPr>
          <a:xfrm>
            <a:off x="8184309" y="6087161"/>
            <a:ext cx="2224819" cy="364067"/>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10"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9128" y="5871989"/>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2695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ubstituent conținut 4"/>
          <p:cNvPicPr>
            <a:picLocks noGrp="1" noChangeAspect="1"/>
          </p:cNvPicPr>
          <p:nvPr>
            <p:ph idx="1"/>
          </p:nvPr>
        </p:nvPicPr>
        <p:blipFill>
          <a:blip r:embed="rId2"/>
          <a:stretch>
            <a:fillRect/>
          </a:stretch>
        </p:blipFill>
        <p:spPr>
          <a:xfrm>
            <a:off x="2761485" y="936776"/>
            <a:ext cx="8309927" cy="4755439"/>
          </a:xfrm>
          <a:prstGeom prst="rect">
            <a:avLst/>
          </a:prstGeom>
        </p:spPr>
      </p:pic>
    </p:spTree>
    <p:extLst>
      <p:ext uri="{BB962C8B-B14F-4D97-AF65-F5344CB8AC3E}">
        <p14:creationId xmlns:p14="http://schemas.microsoft.com/office/powerpoint/2010/main" val="48234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110067"/>
            <a:ext cx="8911687" cy="377311"/>
          </a:xfrm>
        </p:spPr>
        <p:txBody>
          <a:bodyPr>
            <a:noAutofit/>
          </a:bodyPr>
          <a:lstStyle/>
          <a:p>
            <a:r>
              <a:rPr lang="ro-RO" sz="1400" dirty="0">
                <a:latin typeface="Arial" panose="020B0604020202020204" pitchFamily="34" charset="0"/>
                <a:cs typeface="Arial" panose="020B0604020202020204" pitchFamily="34" charset="0"/>
              </a:rPr>
              <a:t>     </a:t>
            </a:r>
            <a:r>
              <a:rPr lang="ro-RO" sz="1600" b="1" i="1" dirty="0">
                <a:latin typeface="Arial" panose="020B0604020202020204" pitchFamily="34" charset="0"/>
                <a:cs typeface="Arial" panose="020B0604020202020204" pitchFamily="34" charset="0"/>
              </a:rPr>
              <a:t>In </a:t>
            </a:r>
            <a:r>
              <a:rPr lang="en-US" sz="1600" b="1" i="1" dirty="0">
                <a:latin typeface="Arial" panose="020B0604020202020204" pitchFamily="34" charset="0"/>
                <a:cs typeface="Arial" panose="020B0604020202020204" pitchFamily="34" charset="0"/>
              </a:rPr>
              <a:t>Romania the following railway entities carry out their activity:</a:t>
            </a:r>
            <a:r>
              <a:rPr lang="ro-RO" sz="1600" b="1" i="1" dirty="0">
                <a:latin typeface="Arial" panose="020B0604020202020204" pitchFamily="34" charset="0"/>
                <a:cs typeface="Arial" panose="020B0604020202020204" pitchFamily="34" charset="0"/>
              </a:rPr>
              <a:t/>
            </a:r>
            <a:br>
              <a:rPr lang="ro-RO" sz="1600" b="1" i="1" dirty="0">
                <a:latin typeface="Arial" panose="020B0604020202020204" pitchFamily="34" charset="0"/>
                <a:cs typeface="Arial" panose="020B0604020202020204" pitchFamily="34" charset="0"/>
              </a:rPr>
            </a:br>
            <a:r>
              <a:rPr lang="ro-RO" sz="1600" b="1" dirty="0">
                <a:latin typeface="Arial" panose="020B0604020202020204" pitchFamily="34" charset="0"/>
                <a:cs typeface="Arial" panose="020B0604020202020204" pitchFamily="34" charset="0"/>
              </a:rPr>
              <a:t/>
            </a:r>
            <a:br>
              <a:rPr lang="ro-RO" sz="1600" b="1" dirty="0">
                <a:latin typeface="Arial" panose="020B0604020202020204" pitchFamily="34" charset="0"/>
                <a:cs typeface="Arial" panose="020B0604020202020204" pitchFamily="34" charset="0"/>
              </a:rPr>
            </a:br>
            <a:r>
              <a:rPr lang="ro-RO" sz="1400" b="1" dirty="0">
                <a:latin typeface="Arial" panose="020B0604020202020204" pitchFamily="34" charset="0"/>
                <a:cs typeface="Arial" panose="020B0604020202020204" pitchFamily="34" charset="0"/>
              </a:rPr>
              <a:t/>
            </a:r>
            <a:br>
              <a:rPr lang="ro-RO"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railway</a:t>
            </a:r>
            <a:r>
              <a:rPr lang="ro-RO" sz="1400" dirty="0">
                <a:latin typeface="Arial" panose="020B0604020202020204" pitchFamily="34" charset="0"/>
                <a:cs typeface="Arial" panose="020B0604020202020204" pitchFamily="34" charset="0"/>
              </a:rPr>
              <a:t> public</a:t>
            </a:r>
            <a:r>
              <a:rPr lang="en-US" sz="1400" dirty="0">
                <a:latin typeface="Arial" panose="020B0604020202020204" pitchFamily="34" charset="0"/>
                <a:cs typeface="Arial" panose="020B0604020202020204" pitchFamily="34" charset="0"/>
              </a:rPr>
              <a:t> infrastructure administrator </a:t>
            </a:r>
            <a:r>
              <a:rPr lang="ro-RO" sz="1400" dirty="0">
                <a:latin typeface="Arial" panose="020B0604020202020204" pitchFamily="34" charset="0"/>
                <a:cs typeface="Arial" panose="020B0604020202020204" pitchFamily="34" charset="0"/>
              </a:rPr>
              <a:t>         CN CF CFR SA</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railway </a:t>
            </a:r>
            <a:r>
              <a:rPr lang="en-US" sz="1400" dirty="0" err="1">
                <a:latin typeface="Arial" panose="020B0604020202020204" pitchFamily="34" charset="0"/>
                <a:cs typeface="Arial" panose="020B0604020202020204" pitchFamily="34" charset="0"/>
              </a:rPr>
              <a:t>uninteroperable</a:t>
            </a:r>
            <a:r>
              <a:rPr lang="en-US" sz="1400" dirty="0">
                <a:latin typeface="Arial" panose="020B0604020202020204" pitchFamily="34" charset="0"/>
                <a:cs typeface="Arial" panose="020B0604020202020204" pitchFamily="34" charset="0"/>
              </a:rPr>
              <a:t> infrastructure managers</a:t>
            </a:r>
            <a:r>
              <a:rPr lang="ro-RO" sz="1400" dirty="0">
                <a:latin typeface="Arial" panose="020B0604020202020204" pitchFamily="34" charset="0"/>
                <a:cs typeface="Arial" panose="020B0604020202020204" pitchFamily="34" charset="0"/>
              </a:rPr>
              <a:t>:  SC TRANSFEROVIAR GRUP SA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SC RC-CF TRANS SRL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SC VIA TERRA SPEDITION SRL</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t>
            </a:r>
            <a:br>
              <a:rPr lang="ro-RO" sz="1400" dirty="0">
                <a:latin typeface="Arial" panose="020B0604020202020204" pitchFamily="34" charset="0"/>
                <a:cs typeface="Arial" panose="020B0604020202020204" pitchFamily="34" charset="0"/>
              </a:rPr>
            </a:b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SC APRIA SRL              </a:t>
            </a:r>
            <a:br>
              <a:rPr lang="ro-RO" sz="1400" dirty="0">
                <a:latin typeface="Arial" panose="020B0604020202020204" pitchFamily="34" charset="0"/>
                <a:cs typeface="Arial" panose="020B0604020202020204" pitchFamily="34" charset="0"/>
              </a:rPr>
            </a:br>
            <a:endParaRPr lang="ro-RO" sz="1400" dirty="0"/>
          </a:p>
        </p:txBody>
      </p:sp>
      <p:sp>
        <p:nvSpPr>
          <p:cNvPr id="5" name="Dreptunghi 4"/>
          <p:cNvSpPr/>
          <p:nvPr/>
        </p:nvSpPr>
        <p:spPr>
          <a:xfrm>
            <a:off x="2589212" y="1651000"/>
            <a:ext cx="9323388" cy="4124206"/>
          </a:xfrm>
          <a:prstGeom prst="rect">
            <a:avLst/>
          </a:prstGeom>
        </p:spPr>
        <p:txBody>
          <a:bodyPr wrap="square">
            <a:spAutoFit/>
          </a:bodyPr>
          <a:lstStyle/>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endParaRPr lang="ro-RO"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One national railway passenger undertaking</a:t>
            </a:r>
            <a:r>
              <a:rPr lang="ro-RO" sz="1400" dirty="0">
                <a:latin typeface="Arial" panose="020B0604020202020204" pitchFamily="34" charset="0"/>
                <a:cs typeface="Arial" panose="020B0604020202020204" pitchFamily="34" charset="0"/>
              </a:rPr>
              <a:t>s:   SNTFC SA – ( CFR </a:t>
            </a:r>
            <a:r>
              <a:rPr lang="ro-RO" sz="1400" dirty="0" err="1">
                <a:latin typeface="Arial" panose="020B0604020202020204" pitchFamily="34" charset="0"/>
                <a:cs typeface="Arial" panose="020B0604020202020204" pitchFamily="34" charset="0"/>
              </a:rPr>
              <a:t>Passengers</a:t>
            </a:r>
            <a:r>
              <a:rPr lang="ro-RO" sz="1400" dirty="0">
                <a:latin typeface="Arial" panose="020B0604020202020204" pitchFamily="34" charset="0"/>
                <a:cs typeface="Arial" panose="020B0604020202020204" pitchFamily="34" charset="0"/>
              </a:rPr>
              <a:t>) </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5 </a:t>
            </a:r>
            <a:r>
              <a:rPr lang="en-US" sz="1400" dirty="0">
                <a:latin typeface="Arial" panose="020B0604020202020204" pitchFamily="34" charset="0"/>
                <a:cs typeface="Arial" panose="020B0604020202020204" pitchFamily="34" charset="0"/>
              </a:rPr>
              <a:t>railway passenger undertakings</a:t>
            </a:r>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a:t>
            </a:r>
            <a:r>
              <a:rPr lang="ro-RO" sz="1400" dirty="0">
                <a:latin typeface="Arial" panose="020B0604020202020204" pitchFamily="34" charset="0"/>
                <a:cs typeface="Arial" panose="020B0604020202020204" pitchFamily="34" charset="0"/>
              </a:rPr>
              <a:t>   SC REGIO Passengers SRL</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                                                                             SC TRANSFEROVIAR PASSENGERS SRL</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                                                                             SC INTERREGIONAL PASSENGERS SRL </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                                                                             SC SOFTTRANS SRL</a:t>
            </a:r>
          </a:p>
          <a:p>
            <a:endParaRPr lang="ro-RO" sz="1400" dirty="0">
              <a:latin typeface="Arial" panose="020B0604020202020204" pitchFamily="34" charset="0"/>
              <a:cs typeface="Arial" panose="020B0604020202020204" pitchFamily="34" charset="0"/>
            </a:endParaRPr>
          </a:p>
          <a:p>
            <a:r>
              <a:rPr lang="ro-RO" sz="1400" dirty="0">
                <a:latin typeface="Arial" panose="020B0604020202020204" pitchFamily="34" charset="0"/>
                <a:cs typeface="Arial" panose="020B0604020202020204" pitchFamily="34" charset="0"/>
              </a:rPr>
              <a:t>                                                                             SC ASTRA TRANS CARPATIC SRL</a:t>
            </a:r>
          </a:p>
        </p:txBody>
      </p:sp>
      <p:pic>
        <p:nvPicPr>
          <p:cNvPr id="6" name="I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3847" y="4103123"/>
            <a:ext cx="596636" cy="312845"/>
          </a:xfrm>
          <a:prstGeom prst="rect">
            <a:avLst/>
          </a:prstGeom>
        </p:spPr>
      </p:pic>
      <p:pic>
        <p:nvPicPr>
          <p:cNvPr id="10" name="I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6929" y="752241"/>
            <a:ext cx="838200" cy="380464"/>
          </a:xfrm>
          <a:prstGeom prst="rect">
            <a:avLst/>
          </a:prstGeom>
        </p:spPr>
      </p:pic>
      <p:pic>
        <p:nvPicPr>
          <p:cNvPr id="11" name="I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25040" y="1197078"/>
            <a:ext cx="715960" cy="390198"/>
          </a:xfrm>
          <a:prstGeom prst="rect">
            <a:avLst/>
          </a:prstGeom>
        </p:spPr>
      </p:pic>
      <p:pic>
        <p:nvPicPr>
          <p:cNvPr id="12" name="I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8926" y="1654432"/>
            <a:ext cx="881328" cy="303177"/>
          </a:xfrm>
          <a:prstGeom prst="rect">
            <a:avLst/>
          </a:prstGeom>
        </p:spPr>
      </p:pic>
      <p:pic>
        <p:nvPicPr>
          <p:cNvPr id="13" name="Imagine 12"/>
          <p:cNvPicPr>
            <a:picLocks noChangeAspect="1"/>
          </p:cNvPicPr>
          <p:nvPr/>
        </p:nvPicPr>
        <p:blipFill>
          <a:blip r:embed="rId6"/>
          <a:stretch>
            <a:fillRect/>
          </a:stretch>
        </p:blipFill>
        <p:spPr>
          <a:xfrm>
            <a:off x="9908237" y="2145079"/>
            <a:ext cx="715960" cy="331170"/>
          </a:xfrm>
          <a:prstGeom prst="rect">
            <a:avLst/>
          </a:prstGeom>
        </p:spPr>
      </p:pic>
      <p:pic>
        <p:nvPicPr>
          <p:cNvPr id="14" name="Imagine 13"/>
          <p:cNvPicPr>
            <a:picLocks noChangeAspect="1"/>
          </p:cNvPicPr>
          <p:nvPr/>
        </p:nvPicPr>
        <p:blipFill>
          <a:blip r:embed="rId7"/>
          <a:stretch>
            <a:fillRect/>
          </a:stretch>
        </p:blipFill>
        <p:spPr>
          <a:xfrm>
            <a:off x="10027561" y="4530463"/>
            <a:ext cx="596636" cy="329730"/>
          </a:xfrm>
          <a:prstGeom prst="rect">
            <a:avLst/>
          </a:prstGeom>
        </p:spPr>
      </p:pic>
      <p:pic>
        <p:nvPicPr>
          <p:cNvPr id="15" name="Imagin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41674" y="3219442"/>
            <a:ext cx="1039842" cy="346614"/>
          </a:xfrm>
          <a:prstGeom prst="rect">
            <a:avLst/>
          </a:prstGeom>
        </p:spPr>
      </p:pic>
      <p:pic>
        <p:nvPicPr>
          <p:cNvPr id="18" name="I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4379" y="3663493"/>
            <a:ext cx="816621" cy="235047"/>
          </a:xfrm>
          <a:prstGeom prst="rect">
            <a:avLst/>
          </a:prstGeom>
        </p:spPr>
      </p:pic>
      <p:pic>
        <p:nvPicPr>
          <p:cNvPr id="19" name="Imagin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72011" y="5395665"/>
            <a:ext cx="615158" cy="409864"/>
          </a:xfrm>
          <a:prstGeom prst="rect">
            <a:avLst/>
          </a:prstGeom>
        </p:spPr>
      </p:pic>
      <p:pic>
        <p:nvPicPr>
          <p:cNvPr id="22" name="Imagine 21"/>
          <p:cNvPicPr>
            <a:picLocks noChangeAspect="1"/>
          </p:cNvPicPr>
          <p:nvPr/>
        </p:nvPicPr>
        <p:blipFill>
          <a:blip r:embed="rId11"/>
          <a:stretch>
            <a:fillRect/>
          </a:stretch>
        </p:blipFill>
        <p:spPr>
          <a:xfrm>
            <a:off x="9100432" y="5074396"/>
            <a:ext cx="1523765" cy="204258"/>
          </a:xfrm>
          <a:prstGeom prst="rect">
            <a:avLst/>
          </a:prstGeom>
        </p:spPr>
      </p:pic>
      <p:pic>
        <p:nvPicPr>
          <p:cNvPr id="23" name="Picture 3" descr="Centenar-Romania 151x20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ubstituent subsol 5"/>
          <p:cNvSpPr>
            <a:spLocks noGrp="1"/>
          </p:cNvSpPr>
          <p:nvPr>
            <p:ph type="ftr" sz="quarter" idx="11"/>
          </p:nvPr>
        </p:nvSpPr>
        <p:spPr>
          <a:xfrm>
            <a:off x="8599089" y="6245890"/>
            <a:ext cx="2121165" cy="381634"/>
          </a:xfrm>
        </p:spPr>
        <p:txBody>
          <a:body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25" name="Picture 2" descr="Sigla_AFER_200x7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84680" y="6178853"/>
            <a:ext cx="972060"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72199" y="2619642"/>
            <a:ext cx="978793" cy="413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Imagin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4379" y="3665079"/>
            <a:ext cx="816621" cy="235047"/>
          </a:xfrm>
          <a:prstGeom prst="rect">
            <a:avLst/>
          </a:prstGeom>
        </p:spPr>
      </p:pic>
      <p:pic>
        <p:nvPicPr>
          <p:cNvPr id="21" name="I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34371" y="3690126"/>
            <a:ext cx="816621" cy="235047"/>
          </a:xfrm>
          <a:prstGeom prst="rect">
            <a:avLst/>
          </a:prstGeom>
        </p:spPr>
      </p:pic>
    </p:spTree>
    <p:extLst>
      <p:ext uri="{BB962C8B-B14F-4D97-AF65-F5344CB8AC3E}">
        <p14:creationId xmlns:p14="http://schemas.microsoft.com/office/powerpoint/2010/main" val="426145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848564" y="146533"/>
            <a:ext cx="6236170" cy="414623"/>
          </a:xfrm>
          <a:noFill/>
        </p:spPr>
        <p:txBody>
          <a:bodyPr>
            <a:noAutofit/>
          </a:bodyPr>
          <a:lstStyle/>
          <a:p>
            <a:pPr algn="ctr"/>
            <a:r>
              <a:rPr lang="en-US" sz="1800" b="1" i="1" dirty="0">
                <a:latin typeface="Arial" panose="020B0604020202020204" pitchFamily="34" charset="0"/>
                <a:cs typeface="Arial" panose="020B0604020202020204" pitchFamily="34" charset="0"/>
              </a:rPr>
              <a:t>Situation of railway tracks management</a:t>
            </a:r>
            <a:endParaRPr lang="ro-RO" sz="1800" b="1" i="1" dirty="0">
              <a:latin typeface="Arial" panose="020B0604020202020204" pitchFamily="34" charset="0"/>
              <a:cs typeface="Arial" panose="020B0604020202020204" pitchFamily="34" charset="0"/>
            </a:endParaRPr>
          </a:p>
        </p:txBody>
      </p:sp>
      <p:graphicFrame>
        <p:nvGraphicFramePr>
          <p:cNvPr id="12" name="Substituent conținut 11"/>
          <p:cNvGraphicFramePr>
            <a:graphicFrameLocks noGrp="1"/>
          </p:cNvGraphicFramePr>
          <p:nvPr>
            <p:ph idx="1"/>
            <p:extLst>
              <p:ext uri="{D42A27DB-BD31-4B8C-83A1-F6EECF244321}">
                <p14:modId xmlns:p14="http://schemas.microsoft.com/office/powerpoint/2010/main" val="3703215504"/>
              </p:ext>
            </p:extLst>
          </p:nvPr>
        </p:nvGraphicFramePr>
        <p:xfrm>
          <a:off x="1535293" y="1281846"/>
          <a:ext cx="7373323" cy="4258321"/>
        </p:xfrm>
        <a:graphic>
          <a:graphicData uri="http://schemas.openxmlformats.org/drawingml/2006/chart">
            <c:chart xmlns:c="http://schemas.openxmlformats.org/drawingml/2006/chart" xmlns:r="http://schemas.openxmlformats.org/officeDocument/2006/relationships" r:id="rId2"/>
          </a:graphicData>
        </a:graphic>
      </p:graphicFrame>
      <p:sp>
        <p:nvSpPr>
          <p:cNvPr id="4" name="Substituent subsol 3"/>
          <p:cNvSpPr>
            <a:spLocks noGrp="1"/>
          </p:cNvSpPr>
          <p:nvPr>
            <p:ph type="ftr" sz="quarter" idx="11"/>
          </p:nvPr>
        </p:nvSpPr>
        <p:spPr>
          <a:xfrm>
            <a:off x="8495072" y="6135808"/>
            <a:ext cx="1714140" cy="365125"/>
          </a:xfrm>
        </p:spPr>
        <p:txBody>
          <a:bodyPr/>
          <a:lstStyle/>
          <a:p>
            <a:r>
              <a:rPr lang="en-US" dirty="0"/>
              <a:t> </a:t>
            </a:r>
            <a:endParaRPr lang="ro-RO" dirty="0"/>
          </a:p>
        </p:txBody>
      </p:sp>
      <p:pic>
        <p:nvPicPr>
          <p:cNvPr id="5" name="Picture 3" descr="Centenar-Romania 151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igla_AFER_200x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465" y="6192358"/>
            <a:ext cx="972060"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reptunghi 13"/>
          <p:cNvSpPr/>
          <p:nvPr/>
        </p:nvSpPr>
        <p:spPr>
          <a:xfrm>
            <a:off x="8372168" y="985904"/>
            <a:ext cx="540774" cy="2359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6" name="Dreptunghi 15"/>
          <p:cNvSpPr/>
          <p:nvPr/>
        </p:nvSpPr>
        <p:spPr>
          <a:xfrm>
            <a:off x="8367842" y="2146873"/>
            <a:ext cx="540774" cy="216310"/>
          </a:xfrm>
          <a:prstGeom prst="rect">
            <a:avLst/>
          </a:prstGeom>
          <a:solidFill>
            <a:srgbClr val="4078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7" name="Dreptunghi 16"/>
          <p:cNvSpPr/>
          <p:nvPr/>
        </p:nvSpPr>
        <p:spPr>
          <a:xfrm flipH="1">
            <a:off x="8369710" y="3720798"/>
            <a:ext cx="540774" cy="203529"/>
          </a:xfrm>
          <a:prstGeom prst="rect">
            <a:avLst/>
          </a:prstGeom>
          <a:solidFill>
            <a:srgbClr val="113B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8" name="Dreptunghi 17"/>
          <p:cNvSpPr/>
          <p:nvPr/>
        </p:nvSpPr>
        <p:spPr>
          <a:xfrm flipH="1">
            <a:off x="8369710" y="4478172"/>
            <a:ext cx="540774" cy="203529"/>
          </a:xfrm>
          <a:prstGeom prst="rect">
            <a:avLst/>
          </a:prstGeom>
          <a:solidFill>
            <a:srgbClr val="59BF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9" name="Dreptunghi 18"/>
          <p:cNvSpPr/>
          <p:nvPr/>
        </p:nvSpPr>
        <p:spPr>
          <a:xfrm flipH="1">
            <a:off x="8369710" y="4856906"/>
            <a:ext cx="540774" cy="20352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Dreptunghi 19"/>
          <p:cNvSpPr/>
          <p:nvPr/>
        </p:nvSpPr>
        <p:spPr>
          <a:xfrm flipH="1">
            <a:off x="8369710" y="4099532"/>
            <a:ext cx="540774" cy="203529"/>
          </a:xfrm>
          <a:prstGeom prst="rect">
            <a:avLst/>
          </a:prstGeom>
          <a:solidFill>
            <a:srgbClr val="27CF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CasetăText 20"/>
          <p:cNvSpPr txBox="1"/>
          <p:nvPr/>
        </p:nvSpPr>
        <p:spPr>
          <a:xfrm>
            <a:off x="8908616" y="955883"/>
            <a:ext cx="3502840" cy="452431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Unexploited railway tracks</a:t>
            </a:r>
            <a:endParaRPr lang="ro-RO" sz="1200"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pPr algn="ctr"/>
            <a:endParaRPr lang="ro-RO" sz="1200" b="1" dirty="0">
              <a:latin typeface="Arial" panose="020B0604020202020204" pitchFamily="34" charset="0"/>
              <a:cs typeface="Arial" panose="020B0604020202020204" pitchFamily="34" charset="0"/>
            </a:endParaRPr>
          </a:p>
          <a:p>
            <a:pPr defTabSz="901700"/>
            <a:r>
              <a:rPr lang="ro-RO" sz="1200" b="1" i="1" dirty="0">
                <a:latin typeface="Arial" panose="020B0604020202020204" pitchFamily="34" charset="0"/>
                <a:cs typeface="Arial" panose="020B0604020202020204" pitchFamily="34" charset="0"/>
              </a:rPr>
              <a:t>Public </a:t>
            </a:r>
            <a:r>
              <a:rPr lang="en-US" sz="1200" b="1" i="1" dirty="0">
                <a:latin typeface="Arial" panose="020B0604020202020204" pitchFamily="34" charset="0"/>
                <a:cs typeface="Arial" panose="020B0604020202020204" pitchFamily="34" charset="0"/>
              </a:rPr>
              <a:t>infrastructure </a:t>
            </a:r>
            <a:r>
              <a:rPr lang="ro-RO" sz="1200" b="1" i="1" dirty="0">
                <a:latin typeface="Arial" panose="020B0604020202020204" pitchFamily="34" charset="0"/>
                <a:cs typeface="Arial" panose="020B0604020202020204" pitchFamily="34" charset="0"/>
              </a:rPr>
              <a:t> manager</a:t>
            </a:r>
          </a:p>
          <a:p>
            <a:pPr algn="ctr"/>
            <a:endParaRPr lang="ro-RO" sz="1200" b="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CN CF CFR SA </a:t>
            </a:r>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Railway infrastructure </a:t>
            </a:r>
            <a:r>
              <a:rPr lang="en-US" sz="1200" b="1" i="1" dirty="0" err="1">
                <a:latin typeface="Arial" panose="020B0604020202020204" pitchFamily="34" charset="0"/>
                <a:cs typeface="Arial" panose="020B0604020202020204" pitchFamily="34" charset="0"/>
              </a:rPr>
              <a:t>uninteroperable</a:t>
            </a:r>
            <a:r>
              <a:rPr lang="en-US" sz="1200" b="1" i="1" dirty="0">
                <a:latin typeface="Arial" panose="020B0604020202020204" pitchFamily="34" charset="0"/>
                <a:cs typeface="Arial" panose="020B0604020202020204" pitchFamily="34" charset="0"/>
              </a:rPr>
              <a:t>  managers:</a:t>
            </a:r>
            <a:endParaRPr lang="ro-RO" sz="1200" b="1" i="1"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TRANSFEROVIAR GRUP </a:t>
            </a:r>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RC-CF TRANS </a:t>
            </a:r>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VIA TERRA SPEDITION </a:t>
            </a:r>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APRIA</a:t>
            </a:r>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a:p>
            <a:endParaRPr lang="ro-RO" sz="1200" dirty="0">
              <a:latin typeface="Arial" panose="020B0604020202020204" pitchFamily="34" charset="0"/>
              <a:cs typeface="Arial" panose="020B0604020202020204" pitchFamily="34" charset="0"/>
            </a:endParaRPr>
          </a:p>
        </p:txBody>
      </p:sp>
      <p:sp>
        <p:nvSpPr>
          <p:cNvPr id="22" name="Substituent subsol 5"/>
          <p:cNvSpPr txBox="1">
            <a:spLocks/>
          </p:cNvSpPr>
          <p:nvPr/>
        </p:nvSpPr>
        <p:spPr>
          <a:xfrm>
            <a:off x="8259096" y="6239392"/>
            <a:ext cx="2182761" cy="413819"/>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sp>
        <p:nvSpPr>
          <p:cNvPr id="3" name="CasetăText 2"/>
          <p:cNvSpPr txBox="1"/>
          <p:nvPr/>
        </p:nvSpPr>
        <p:spPr>
          <a:xfrm>
            <a:off x="2848564" y="2780333"/>
            <a:ext cx="1292352" cy="307777"/>
          </a:xfrm>
          <a:prstGeom prst="rect">
            <a:avLst/>
          </a:prstGeom>
          <a:noFill/>
        </p:spPr>
        <p:txBody>
          <a:bodyPr wrap="square" rtlCol="0">
            <a:spAutoFit/>
          </a:bodyPr>
          <a:lstStyle/>
          <a:p>
            <a:r>
              <a:rPr lang="ro-RO" sz="1400" b="1" dirty="0">
                <a:latin typeface="Arial" panose="020B0604020202020204" pitchFamily="34" charset="0"/>
                <a:cs typeface="Arial" panose="020B0604020202020204" pitchFamily="34" charset="0"/>
              </a:rPr>
              <a:t>1241,4 km</a:t>
            </a:r>
          </a:p>
        </p:txBody>
      </p:sp>
      <p:sp>
        <p:nvSpPr>
          <p:cNvPr id="7" name="CasetăText 6"/>
          <p:cNvSpPr txBox="1"/>
          <p:nvPr/>
        </p:nvSpPr>
        <p:spPr>
          <a:xfrm>
            <a:off x="4018996" y="1535296"/>
            <a:ext cx="1004108" cy="307777"/>
          </a:xfrm>
          <a:prstGeom prst="rect">
            <a:avLst/>
          </a:prstGeom>
          <a:noFill/>
        </p:spPr>
        <p:txBody>
          <a:bodyPr wrap="square" rtlCol="0">
            <a:spAutoFit/>
          </a:bodyPr>
          <a:lstStyle/>
          <a:p>
            <a:r>
              <a:rPr lang="ro-RO" sz="1400" b="1" dirty="0">
                <a:latin typeface="Arial" panose="020B0604020202020204" pitchFamily="34" charset="0"/>
                <a:cs typeface="Arial" panose="020B0604020202020204" pitchFamily="34" charset="0"/>
              </a:rPr>
              <a:t>86,7 km</a:t>
            </a:r>
          </a:p>
        </p:txBody>
      </p:sp>
      <p:sp>
        <p:nvSpPr>
          <p:cNvPr id="8" name="CasetăText 7"/>
          <p:cNvSpPr txBox="1"/>
          <p:nvPr/>
        </p:nvSpPr>
        <p:spPr>
          <a:xfrm>
            <a:off x="5023104" y="971282"/>
            <a:ext cx="1767840" cy="307777"/>
          </a:xfrm>
          <a:prstGeom prst="rect">
            <a:avLst/>
          </a:prstGeom>
          <a:noFill/>
        </p:spPr>
        <p:txBody>
          <a:bodyPr wrap="square" rtlCol="0">
            <a:spAutoFit/>
          </a:bodyPr>
          <a:lstStyle/>
          <a:p>
            <a:r>
              <a:rPr lang="ro-RO" sz="1400" b="1" dirty="0">
                <a:latin typeface="Arial" panose="020B0604020202020204" pitchFamily="34" charset="0"/>
                <a:cs typeface="Arial" panose="020B0604020202020204" pitchFamily="34" charset="0"/>
              </a:rPr>
              <a:t>613 km</a:t>
            </a:r>
          </a:p>
        </p:txBody>
      </p:sp>
      <p:pic>
        <p:nvPicPr>
          <p:cNvPr id="23" name="Imagin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9641" y="1982719"/>
            <a:ext cx="838200" cy="380464"/>
          </a:xfrm>
          <a:prstGeom prst="rect">
            <a:avLst/>
          </a:prstGeom>
        </p:spPr>
      </p:pic>
      <p:pic>
        <p:nvPicPr>
          <p:cNvPr id="24" name="Imagin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4451" y="3525699"/>
            <a:ext cx="715960" cy="390198"/>
          </a:xfrm>
          <a:prstGeom prst="rect">
            <a:avLst/>
          </a:prstGeom>
        </p:spPr>
      </p:pic>
      <p:pic>
        <p:nvPicPr>
          <p:cNvPr id="25" name="Imagin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4451" y="4003493"/>
            <a:ext cx="870837" cy="299568"/>
          </a:xfrm>
          <a:prstGeom prst="rect">
            <a:avLst/>
          </a:prstGeom>
        </p:spPr>
      </p:pic>
      <p:pic>
        <p:nvPicPr>
          <p:cNvPr id="26" name="Imagine 25"/>
          <p:cNvPicPr>
            <a:picLocks noChangeAspect="1"/>
          </p:cNvPicPr>
          <p:nvPr/>
        </p:nvPicPr>
        <p:blipFill>
          <a:blip r:embed="rId8"/>
          <a:stretch>
            <a:fillRect/>
          </a:stretch>
        </p:blipFill>
        <p:spPr>
          <a:xfrm>
            <a:off x="10989357" y="4394662"/>
            <a:ext cx="715960" cy="331170"/>
          </a:xfrm>
          <a:prstGeom prst="rect">
            <a:avLst/>
          </a:prstGeom>
        </p:spPr>
      </p:pic>
      <p:pic>
        <p:nvPicPr>
          <p:cNvPr id="2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89357" y="4813825"/>
            <a:ext cx="845931" cy="35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tăText 9"/>
          <p:cNvSpPr txBox="1"/>
          <p:nvPr/>
        </p:nvSpPr>
        <p:spPr>
          <a:xfrm>
            <a:off x="4647482" y="5446677"/>
            <a:ext cx="2519083" cy="584775"/>
          </a:xfrm>
          <a:prstGeom prst="rect">
            <a:avLst/>
          </a:prstGeom>
          <a:noFill/>
        </p:spPr>
        <p:txBody>
          <a:bodyPr wrap="square" rtlCol="0">
            <a:spAutoFit/>
          </a:bodyPr>
          <a:lstStyle/>
          <a:p>
            <a:r>
              <a:rPr lang="ro-RO" b="1" dirty="0">
                <a:latin typeface="Arial" panose="020B0604020202020204" pitchFamily="34" charset="0"/>
                <a:cs typeface="Arial" panose="020B0604020202020204" pitchFamily="34" charset="0"/>
              </a:rPr>
              <a:t>956 </a:t>
            </a:r>
            <a:r>
              <a:rPr lang="ro-RO" b="1" dirty="0" err="1">
                <a:latin typeface="Arial" panose="020B0604020202020204" pitchFamily="34" charset="0"/>
                <a:cs typeface="Arial" panose="020B0604020202020204" pitchFamily="34" charset="0"/>
              </a:rPr>
              <a:t>stations</a:t>
            </a:r>
            <a:endParaRPr lang="ro-RO" b="1" dirty="0">
              <a:latin typeface="Arial" panose="020B0604020202020204" pitchFamily="34" charset="0"/>
              <a:cs typeface="Arial" panose="020B0604020202020204" pitchFamily="34" charset="0"/>
            </a:endParaRPr>
          </a:p>
          <a:p>
            <a:endParaRPr lang="ro-R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11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412956"/>
            <a:ext cx="8911687" cy="265470"/>
          </a:xfrm>
        </p:spPr>
        <p:txBody>
          <a:bodyPr>
            <a:noAutofit/>
          </a:bodyPr>
          <a:lstStyle/>
          <a:p>
            <a:pPr algn="ctr"/>
            <a:r>
              <a:rPr lang="en-US" sz="1800" b="1" i="1" dirty="0">
                <a:latin typeface="Arial" panose="020B0604020202020204" pitchFamily="34" charset="0"/>
                <a:cs typeface="Arial" panose="020B0604020202020204" pitchFamily="34" charset="0"/>
              </a:rPr>
              <a:t>Situation of railway tracks management</a:t>
            </a:r>
            <a:endParaRPr lang="ro-RO" sz="1800" b="1" i="1" dirty="0">
              <a:latin typeface="Arial" panose="020B0604020202020204" pitchFamily="34" charset="0"/>
              <a:cs typeface="Arial" panose="020B0604020202020204" pitchFamily="34" charset="0"/>
            </a:endParaRPr>
          </a:p>
        </p:txBody>
      </p:sp>
      <p:graphicFrame>
        <p:nvGraphicFramePr>
          <p:cNvPr id="8" name="Substituent conținut 7"/>
          <p:cNvGraphicFramePr>
            <a:graphicFrameLocks noGrp="1"/>
          </p:cNvGraphicFramePr>
          <p:nvPr>
            <p:ph idx="1"/>
            <p:extLst>
              <p:ext uri="{D42A27DB-BD31-4B8C-83A1-F6EECF244321}">
                <p14:modId xmlns:p14="http://schemas.microsoft.com/office/powerpoint/2010/main" val="3681688335"/>
              </p:ext>
            </p:extLst>
          </p:nvPr>
        </p:nvGraphicFramePr>
        <p:xfrm>
          <a:off x="2313911" y="1258528"/>
          <a:ext cx="4617832" cy="3896237"/>
        </p:xfrm>
        <a:graphic>
          <a:graphicData uri="http://schemas.openxmlformats.org/drawingml/2006/chart">
            <c:chart xmlns:c="http://schemas.openxmlformats.org/drawingml/2006/chart" xmlns:r="http://schemas.openxmlformats.org/officeDocument/2006/relationships" r:id="rId2"/>
          </a:graphicData>
        </a:graphic>
      </p:graphicFrame>
      <p:sp>
        <p:nvSpPr>
          <p:cNvPr id="9" name="Dreptunghi 8"/>
          <p:cNvSpPr/>
          <p:nvPr/>
        </p:nvSpPr>
        <p:spPr>
          <a:xfrm>
            <a:off x="7339781" y="1987069"/>
            <a:ext cx="540774" cy="235974"/>
          </a:xfrm>
          <a:prstGeom prst="rect">
            <a:avLst/>
          </a:prstGeom>
          <a:solidFill>
            <a:srgbClr val="B8DF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Dreptunghi 9"/>
          <p:cNvSpPr/>
          <p:nvPr/>
        </p:nvSpPr>
        <p:spPr>
          <a:xfrm>
            <a:off x="7349614" y="3400759"/>
            <a:ext cx="540774" cy="235974"/>
          </a:xfrm>
          <a:prstGeom prst="rect">
            <a:avLst/>
          </a:prstGeom>
          <a:solidFill>
            <a:srgbClr val="0B34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Dreptunghi 10"/>
          <p:cNvSpPr/>
          <p:nvPr/>
        </p:nvSpPr>
        <p:spPr>
          <a:xfrm>
            <a:off x="7339781" y="3955295"/>
            <a:ext cx="540774" cy="235974"/>
          </a:xfrm>
          <a:prstGeom prst="rect">
            <a:avLst/>
          </a:prstGeom>
          <a:solidFill>
            <a:srgbClr val="21CD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Dreptunghi 11"/>
          <p:cNvSpPr/>
          <p:nvPr/>
        </p:nvSpPr>
        <p:spPr>
          <a:xfrm>
            <a:off x="7322232" y="4508605"/>
            <a:ext cx="540774" cy="235974"/>
          </a:xfrm>
          <a:prstGeom prst="rect">
            <a:avLst/>
          </a:prstGeom>
          <a:solidFill>
            <a:srgbClr val="A8E0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3" name="Dreptunghi 12"/>
          <p:cNvSpPr/>
          <p:nvPr/>
        </p:nvSpPr>
        <p:spPr>
          <a:xfrm>
            <a:off x="7339781" y="5026735"/>
            <a:ext cx="540774" cy="2359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0000"/>
              </a:solidFill>
            </a:endParaRPr>
          </a:p>
        </p:txBody>
      </p:sp>
      <p:sp>
        <p:nvSpPr>
          <p:cNvPr id="15" name="CasetăText 14"/>
          <p:cNvSpPr txBox="1"/>
          <p:nvPr/>
        </p:nvSpPr>
        <p:spPr>
          <a:xfrm>
            <a:off x="8121445" y="1396181"/>
            <a:ext cx="3559277" cy="5078313"/>
          </a:xfrm>
          <a:prstGeom prst="rect">
            <a:avLst/>
          </a:prstGeom>
          <a:noFill/>
        </p:spPr>
        <p:txBody>
          <a:bodyPr wrap="square" rtlCol="0">
            <a:spAutoFit/>
          </a:bodyPr>
          <a:lstStyle/>
          <a:p>
            <a:pPr algn="ctr"/>
            <a:endParaRPr lang="ro-RO" sz="1200"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National railway passengers undertaking</a:t>
            </a:r>
          </a:p>
          <a:p>
            <a:endParaRPr lang="ro-RO" sz="1200" i="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CFR </a:t>
            </a:r>
            <a:r>
              <a:rPr lang="ro-RO" sz="1200" b="1" dirty="0" err="1">
                <a:latin typeface="Arial" panose="020B0604020202020204" pitchFamily="34" charset="0"/>
                <a:cs typeface="Arial" panose="020B0604020202020204" pitchFamily="34" charset="0"/>
              </a:rPr>
              <a:t>Passengers</a:t>
            </a:r>
            <a:r>
              <a:rPr lang="ro-RO" sz="1200" b="1" dirty="0">
                <a:latin typeface="Arial" panose="020B0604020202020204" pitchFamily="34" charset="0"/>
                <a:cs typeface="Arial" panose="020B0604020202020204" pitchFamily="34" charset="0"/>
              </a:rPr>
              <a:t> </a:t>
            </a:r>
            <a:endParaRPr lang="ro-RO" sz="1200"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Railway passengers undertakings</a:t>
            </a:r>
          </a:p>
          <a:p>
            <a:pPr algn="ctr"/>
            <a:endParaRPr lang="ro-RO" sz="1200" i="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SC REGIO PASSENGERS SRL </a:t>
            </a:r>
            <a:endParaRPr lang="ro-RO" sz="1200"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SC TRANSFEROVIAR  PASSENGERS SRL </a:t>
            </a: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SC INTERREGIONAL PASSENGERS SRL </a:t>
            </a: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SC SOFTTRANS SRL </a:t>
            </a:r>
            <a:endParaRPr lang="ro-RO" sz="1200"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r>
              <a:rPr lang="ro-RO" sz="1200" b="1" dirty="0">
                <a:latin typeface="Arial" panose="020B0604020202020204" pitchFamily="34" charset="0"/>
                <a:cs typeface="Arial" panose="020B0604020202020204" pitchFamily="34" charset="0"/>
              </a:rPr>
              <a:t>SC ASTRA TRANS CARPATIC SRL </a:t>
            </a:r>
            <a:endParaRPr lang="ro-RO" sz="1200"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a:p>
            <a:endParaRPr lang="ro-RO" sz="1200" b="1" dirty="0">
              <a:latin typeface="Arial" panose="020B0604020202020204" pitchFamily="34" charset="0"/>
              <a:cs typeface="Arial" panose="020B0604020202020204" pitchFamily="34" charset="0"/>
            </a:endParaRPr>
          </a:p>
        </p:txBody>
      </p:sp>
      <p:sp>
        <p:nvSpPr>
          <p:cNvPr id="16" name="Dreptunghi 15"/>
          <p:cNvSpPr/>
          <p:nvPr/>
        </p:nvSpPr>
        <p:spPr>
          <a:xfrm>
            <a:off x="7349614" y="5571032"/>
            <a:ext cx="540774" cy="235974"/>
          </a:xfrm>
          <a:prstGeom prst="rect">
            <a:avLst/>
          </a:prstGeom>
          <a:solidFill>
            <a:srgbClr val="58F50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7" name="Picture 3" descr="Centenar-Romania 151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Sigla_AFER_200x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374"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ubstituent subsol 5"/>
          <p:cNvSpPr txBox="1">
            <a:spLocks/>
          </p:cNvSpPr>
          <p:nvPr/>
        </p:nvSpPr>
        <p:spPr>
          <a:xfrm>
            <a:off x="7973961" y="6348327"/>
            <a:ext cx="2497392" cy="294145"/>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sp>
        <p:nvSpPr>
          <p:cNvPr id="20" name="CasetăText 19"/>
          <p:cNvSpPr txBox="1"/>
          <p:nvPr/>
        </p:nvSpPr>
        <p:spPr>
          <a:xfrm>
            <a:off x="4301827" y="4130260"/>
            <a:ext cx="1499616" cy="369332"/>
          </a:xfrm>
          <a:prstGeom prst="rect">
            <a:avLst/>
          </a:prstGeom>
          <a:noFill/>
        </p:spPr>
        <p:txBody>
          <a:bodyPr wrap="square" rtlCol="0">
            <a:spAutoFit/>
          </a:bodyPr>
          <a:lstStyle/>
          <a:p>
            <a:r>
              <a:rPr lang="ro-RO" b="1" dirty="0">
                <a:latin typeface="Arial" panose="020B0604020202020204" pitchFamily="34" charset="0"/>
                <a:cs typeface="Arial" panose="020B0604020202020204" pitchFamily="34" charset="0"/>
              </a:rPr>
              <a:t>76,5-86</a:t>
            </a:r>
            <a:r>
              <a:rPr lang="ro-RO" dirty="0">
                <a:latin typeface="Arial" panose="020B0604020202020204" pitchFamily="34" charset="0"/>
                <a:cs typeface="Arial" panose="020B0604020202020204" pitchFamily="34" charset="0"/>
              </a:rPr>
              <a:t> %</a:t>
            </a:r>
            <a:endParaRPr lang="ro-RO" dirty="0"/>
          </a:p>
        </p:txBody>
      </p:sp>
      <p:sp>
        <p:nvSpPr>
          <p:cNvPr id="5" name="CasetăText 4"/>
          <p:cNvSpPr txBox="1"/>
          <p:nvPr/>
        </p:nvSpPr>
        <p:spPr>
          <a:xfrm>
            <a:off x="2313911" y="2105056"/>
            <a:ext cx="1040184" cy="276999"/>
          </a:xfrm>
          <a:prstGeom prst="rect">
            <a:avLst/>
          </a:prstGeom>
          <a:noFill/>
        </p:spPr>
        <p:txBody>
          <a:bodyPr wrap="square" rtlCol="0">
            <a:spAutoFit/>
          </a:bodyPr>
          <a:lstStyle/>
          <a:p>
            <a:r>
              <a:rPr lang="ro-RO" sz="1200" b="1" dirty="0">
                <a:solidFill>
                  <a:srgbClr val="0070C0"/>
                </a:solidFill>
                <a:latin typeface="Arial" panose="020B0604020202020204" pitchFamily="34" charset="0"/>
                <a:cs typeface="Arial" panose="020B0604020202020204" pitchFamily="34" charset="0"/>
              </a:rPr>
              <a:t>10 -15%</a:t>
            </a:r>
            <a:endParaRPr lang="ro-RO" sz="1200" b="1" dirty="0">
              <a:solidFill>
                <a:srgbClr val="0070C0"/>
              </a:solidFill>
            </a:endParaRPr>
          </a:p>
        </p:txBody>
      </p:sp>
      <p:sp>
        <p:nvSpPr>
          <p:cNvPr id="6" name="CasetăText 5"/>
          <p:cNvSpPr txBox="1"/>
          <p:nvPr/>
        </p:nvSpPr>
        <p:spPr>
          <a:xfrm>
            <a:off x="3217178" y="1346442"/>
            <a:ext cx="733811" cy="276999"/>
          </a:xfrm>
          <a:prstGeom prst="rect">
            <a:avLst/>
          </a:prstGeom>
          <a:noFill/>
        </p:spPr>
        <p:txBody>
          <a:bodyPr wrap="square" rtlCol="0">
            <a:spAutoFit/>
          </a:bodyPr>
          <a:lstStyle/>
          <a:p>
            <a:r>
              <a:rPr lang="ro-RO" sz="1200" b="1" dirty="0">
                <a:solidFill>
                  <a:srgbClr val="27CFD7"/>
                </a:solidFill>
                <a:latin typeface="Arial" panose="020B0604020202020204" pitchFamily="34" charset="0"/>
                <a:cs typeface="Arial" panose="020B0604020202020204" pitchFamily="34" charset="0"/>
              </a:rPr>
              <a:t>3,5-5%</a:t>
            </a:r>
            <a:endParaRPr lang="ro-RO" sz="1200" b="1" dirty="0">
              <a:solidFill>
                <a:srgbClr val="27CFD7"/>
              </a:solidFill>
            </a:endParaRPr>
          </a:p>
        </p:txBody>
      </p:sp>
      <p:sp>
        <p:nvSpPr>
          <p:cNvPr id="14" name="CasetăText 13"/>
          <p:cNvSpPr txBox="1"/>
          <p:nvPr/>
        </p:nvSpPr>
        <p:spPr>
          <a:xfrm>
            <a:off x="3720238" y="1104733"/>
            <a:ext cx="717917" cy="276999"/>
          </a:xfrm>
          <a:prstGeom prst="rect">
            <a:avLst/>
          </a:prstGeom>
          <a:noFill/>
        </p:spPr>
        <p:txBody>
          <a:bodyPr wrap="square" rtlCol="0">
            <a:spAutoFit/>
          </a:bodyPr>
          <a:lstStyle/>
          <a:p>
            <a:r>
              <a:rPr lang="ro-RO" sz="1200" b="1" dirty="0">
                <a:solidFill>
                  <a:srgbClr val="62B684"/>
                </a:solidFill>
                <a:latin typeface="Arial" panose="020B0604020202020204" pitchFamily="34" charset="0"/>
                <a:cs typeface="Arial" panose="020B0604020202020204" pitchFamily="34" charset="0"/>
              </a:rPr>
              <a:t>1-1,5%</a:t>
            </a:r>
            <a:endParaRPr lang="ro-RO" sz="1200" b="1" dirty="0">
              <a:solidFill>
                <a:srgbClr val="62B684"/>
              </a:solidFill>
            </a:endParaRPr>
          </a:p>
        </p:txBody>
      </p:sp>
      <p:sp>
        <p:nvSpPr>
          <p:cNvPr id="23" name="CasetăText 22"/>
          <p:cNvSpPr txBox="1"/>
          <p:nvPr/>
        </p:nvSpPr>
        <p:spPr>
          <a:xfrm>
            <a:off x="4302002" y="1001523"/>
            <a:ext cx="544614" cy="276999"/>
          </a:xfrm>
          <a:prstGeom prst="rect">
            <a:avLst/>
          </a:prstGeom>
          <a:noFill/>
        </p:spPr>
        <p:txBody>
          <a:bodyPr wrap="square" rtlCol="0">
            <a:spAutoFit/>
          </a:bodyPr>
          <a:lstStyle/>
          <a:p>
            <a:r>
              <a:rPr lang="ro-RO" sz="1200" b="1" dirty="0">
                <a:latin typeface="Arial" panose="020B0604020202020204" pitchFamily="34" charset="0"/>
                <a:cs typeface="Arial" panose="020B0604020202020204" pitchFamily="34" charset="0"/>
              </a:rPr>
              <a:t>1%</a:t>
            </a:r>
            <a:endParaRPr lang="ro-RO" sz="1200" b="1" dirty="0"/>
          </a:p>
        </p:txBody>
      </p:sp>
      <p:sp>
        <p:nvSpPr>
          <p:cNvPr id="24" name="CasetăText 23"/>
          <p:cNvSpPr txBox="1"/>
          <p:nvPr/>
        </p:nvSpPr>
        <p:spPr>
          <a:xfrm>
            <a:off x="4574309" y="1243233"/>
            <a:ext cx="601476" cy="276999"/>
          </a:xfrm>
          <a:prstGeom prst="rect">
            <a:avLst/>
          </a:prstGeom>
          <a:noFill/>
        </p:spPr>
        <p:txBody>
          <a:bodyPr wrap="square" rtlCol="0">
            <a:spAutoFit/>
          </a:bodyPr>
          <a:lstStyle/>
          <a:p>
            <a:r>
              <a:rPr lang="ro-RO" sz="1200" b="1" dirty="0">
                <a:solidFill>
                  <a:srgbClr val="5A8992"/>
                </a:solidFill>
                <a:latin typeface="Arial" panose="020B0604020202020204" pitchFamily="34" charset="0"/>
                <a:cs typeface="Arial" panose="020B0604020202020204" pitchFamily="34" charset="0"/>
              </a:rPr>
              <a:t>1%</a:t>
            </a:r>
            <a:endParaRPr lang="ro-RO" sz="1200" b="1" dirty="0">
              <a:solidFill>
                <a:srgbClr val="5A8992"/>
              </a:solidFill>
            </a:endParaRPr>
          </a:p>
        </p:txBody>
      </p:sp>
      <p:pic>
        <p:nvPicPr>
          <p:cNvPr id="21" name="I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1511" y="1876429"/>
            <a:ext cx="1039842" cy="346614"/>
          </a:xfrm>
          <a:prstGeom prst="rect">
            <a:avLst/>
          </a:prstGeom>
        </p:spPr>
      </p:pic>
      <p:pic>
        <p:nvPicPr>
          <p:cNvPr id="22" name="Imagin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04991" y="3401686"/>
            <a:ext cx="816621" cy="235047"/>
          </a:xfrm>
          <a:prstGeom prst="rect">
            <a:avLst/>
          </a:prstGeom>
        </p:spPr>
      </p:pic>
      <p:pic>
        <p:nvPicPr>
          <p:cNvPr id="25" name="Imagin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42525" y="3878424"/>
            <a:ext cx="596636" cy="312845"/>
          </a:xfrm>
          <a:prstGeom prst="rect">
            <a:avLst/>
          </a:prstGeom>
        </p:spPr>
      </p:pic>
      <p:pic>
        <p:nvPicPr>
          <p:cNvPr id="27" name="Imagine 26"/>
          <p:cNvPicPr>
            <a:picLocks noChangeAspect="1"/>
          </p:cNvPicPr>
          <p:nvPr/>
        </p:nvPicPr>
        <p:blipFill>
          <a:blip r:embed="rId8"/>
          <a:stretch>
            <a:fillRect/>
          </a:stretch>
        </p:blipFill>
        <p:spPr>
          <a:xfrm>
            <a:off x="11342525" y="4570701"/>
            <a:ext cx="596636" cy="329730"/>
          </a:xfrm>
          <a:prstGeom prst="rect">
            <a:avLst/>
          </a:prstGeom>
        </p:spPr>
      </p:pic>
      <p:pic>
        <p:nvPicPr>
          <p:cNvPr id="28" name="Imagine 27"/>
          <p:cNvPicPr>
            <a:picLocks noChangeAspect="1"/>
          </p:cNvPicPr>
          <p:nvPr/>
        </p:nvPicPr>
        <p:blipFill>
          <a:blip r:embed="rId9"/>
          <a:stretch>
            <a:fillRect/>
          </a:stretch>
        </p:blipFill>
        <p:spPr>
          <a:xfrm>
            <a:off x="10388014" y="5144722"/>
            <a:ext cx="1523765" cy="204258"/>
          </a:xfrm>
          <a:prstGeom prst="rect">
            <a:avLst/>
          </a:prstGeom>
        </p:spPr>
      </p:pic>
      <p:pic>
        <p:nvPicPr>
          <p:cNvPr id="29" name="Imagin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6621" y="5565737"/>
            <a:ext cx="615158" cy="409864"/>
          </a:xfrm>
          <a:prstGeom prst="rect">
            <a:avLst/>
          </a:prstGeom>
        </p:spPr>
      </p:pic>
      <p:sp>
        <p:nvSpPr>
          <p:cNvPr id="3" name="CasetăText 2"/>
          <p:cNvSpPr txBox="1"/>
          <p:nvPr/>
        </p:nvSpPr>
        <p:spPr>
          <a:xfrm>
            <a:off x="3175815" y="5123843"/>
            <a:ext cx="2796988" cy="861774"/>
          </a:xfrm>
          <a:prstGeom prst="rect">
            <a:avLst/>
          </a:prstGeom>
          <a:noFill/>
        </p:spPr>
        <p:txBody>
          <a:bodyPr wrap="square" rtlCol="0">
            <a:spAutoFit/>
          </a:bodyPr>
          <a:lstStyle/>
          <a:p>
            <a:pPr algn="ctr"/>
            <a:r>
              <a:rPr lang="ro-RO" sz="1600" b="1" dirty="0">
                <a:latin typeface="Arial" panose="020B0604020202020204" pitchFamily="34" charset="0"/>
                <a:cs typeface="Arial" panose="020B0604020202020204" pitchFamily="34" charset="0"/>
              </a:rPr>
              <a:t>67.104.000 </a:t>
            </a:r>
            <a:r>
              <a:rPr lang="ro-RO" sz="1600" b="1" dirty="0" err="1">
                <a:latin typeface="Arial" panose="020B0604020202020204" pitchFamily="34" charset="0"/>
                <a:cs typeface="Arial" panose="020B0604020202020204" pitchFamily="34" charset="0"/>
              </a:rPr>
              <a:t>passengers</a:t>
            </a:r>
            <a:r>
              <a:rPr lang="ro-RO" sz="1600" b="1" dirty="0">
                <a:latin typeface="Arial" panose="020B0604020202020204" pitchFamily="34" charset="0"/>
                <a:cs typeface="Arial" panose="020B0604020202020204" pitchFamily="34" charset="0"/>
              </a:rPr>
              <a:t> </a:t>
            </a:r>
          </a:p>
          <a:p>
            <a:pPr algn="ctr"/>
            <a:r>
              <a:rPr lang="ro-RO" sz="1600" b="1" dirty="0">
                <a:latin typeface="Arial" panose="020B0604020202020204" pitchFamily="34" charset="0"/>
                <a:cs typeface="Arial" panose="020B0604020202020204" pitchFamily="34" charset="0"/>
              </a:rPr>
              <a:t>in 2018</a:t>
            </a:r>
          </a:p>
          <a:p>
            <a:endParaRPr lang="ro-RO" dirty="0"/>
          </a:p>
        </p:txBody>
      </p:sp>
    </p:spTree>
    <p:extLst>
      <p:ext uri="{BB962C8B-B14F-4D97-AF65-F5344CB8AC3E}">
        <p14:creationId xmlns:p14="http://schemas.microsoft.com/office/powerpoint/2010/main" val="277659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4368799" y="439873"/>
            <a:ext cx="6073058" cy="341090"/>
          </a:xfrm>
        </p:spPr>
        <p:txBody>
          <a:bodyPr>
            <a:normAutofit/>
          </a:bodyPr>
          <a:lstStyle/>
          <a:p>
            <a:pPr algn="ctr"/>
            <a:r>
              <a:rPr lang="en-US" sz="1400" b="1" i="1" dirty="0">
                <a:latin typeface="Arial" panose="020B0604020202020204" pitchFamily="34" charset="0"/>
                <a:cs typeface="Arial" panose="020B0604020202020204" pitchFamily="34" charset="0"/>
              </a:rPr>
              <a:t>DEROGATIONS ACCORDING TO THE REGULATION</a:t>
            </a:r>
            <a:r>
              <a:rPr lang="ro-RO" sz="1400" b="1" i="1" dirty="0">
                <a:latin typeface="Arial" panose="020B0604020202020204" pitchFamily="34" charset="0"/>
                <a:cs typeface="Arial" panose="020B0604020202020204" pitchFamily="34" charset="0"/>
              </a:rPr>
              <a:t> (EC)  1371/2007 </a:t>
            </a:r>
            <a:endParaRPr lang="en-US" sz="1400" b="1" i="1" dirty="0">
              <a:latin typeface="Arial" panose="020B0604020202020204" pitchFamily="34" charset="0"/>
              <a:cs typeface="Arial" panose="020B0604020202020204" pitchFamily="34" charset="0"/>
            </a:endParaRPr>
          </a:p>
        </p:txBody>
      </p:sp>
      <p:sp>
        <p:nvSpPr>
          <p:cNvPr id="3" name="Substituent conținut 2"/>
          <p:cNvSpPr>
            <a:spLocks noGrp="1"/>
          </p:cNvSpPr>
          <p:nvPr>
            <p:ph idx="1"/>
          </p:nvPr>
        </p:nvSpPr>
        <p:spPr>
          <a:xfrm>
            <a:off x="2937933" y="1109133"/>
            <a:ext cx="9008533" cy="4802089"/>
          </a:xfrm>
        </p:spPr>
        <p:txBody>
          <a:bodyPr>
            <a:normAutofit/>
          </a:bodyPr>
          <a:lstStyle/>
          <a:p>
            <a:pPr marL="0" indent="0">
              <a:buNone/>
            </a:pPr>
            <a:r>
              <a:rPr lang="ro-RO" sz="1400" dirty="0">
                <a:latin typeface="Arial" panose="020B0604020202020204" pitchFamily="34" charset="0"/>
                <a:cs typeface="Arial" panose="020B0604020202020204" pitchFamily="34" charset="0"/>
              </a:rPr>
              <a:t>	</a:t>
            </a:r>
          </a:p>
          <a:p>
            <a:pPr marL="0" indent="0">
              <a:buNone/>
            </a:pPr>
            <a:r>
              <a:rPr lang="ro-RO" sz="1400" dirty="0">
                <a:latin typeface="Arial" panose="020B0604020202020204" pitchFamily="34" charset="0"/>
                <a:cs typeface="Arial" panose="020B0604020202020204" pitchFamily="34" charset="0"/>
              </a:rPr>
              <a:t>	</a:t>
            </a:r>
            <a:r>
              <a:rPr lang="ro-RO" sz="1600" b="1" dirty="0">
                <a:latin typeface="Arial" panose="020B0604020202020204" pitchFamily="34" charset="0"/>
                <a:cs typeface="Arial" panose="020B0604020202020204" pitchFamily="34" charset="0"/>
              </a:rPr>
              <a:t>In Romania </a:t>
            </a:r>
            <a:r>
              <a:rPr lang="ro-RO" sz="1600" b="1" dirty="0" err="1">
                <a:latin typeface="Arial" panose="020B0604020202020204" pitchFamily="34" charset="0"/>
                <a:cs typeface="Arial" panose="020B0604020202020204" pitchFamily="34" charset="0"/>
              </a:rPr>
              <a:t>derogations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from</a:t>
            </a:r>
            <a:r>
              <a:rPr lang="ro-RO" sz="1600" b="1" dirty="0">
                <a:latin typeface="Arial" panose="020B0604020202020204" pitchFamily="34" charset="0"/>
                <a:cs typeface="Arial" panose="020B0604020202020204" pitchFamily="34" charset="0"/>
              </a:rPr>
              <a:t> REGULATION (EC)  1371/2007 on </a:t>
            </a:r>
            <a:r>
              <a:rPr lang="ro-RO" sz="1600" b="1" dirty="0" err="1">
                <a:latin typeface="Arial" panose="020B0604020202020204" pitchFamily="34" charset="0"/>
                <a:cs typeface="Arial" panose="020B0604020202020204" pitchFamily="34" charset="0"/>
              </a:rPr>
              <a:t>rail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passengers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rights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and</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obligations</a:t>
            </a:r>
            <a:r>
              <a:rPr lang="ro-RO" sz="1600" b="1" dirty="0">
                <a:latin typeface="Arial" panose="020B0604020202020204" pitchFamily="34" charset="0"/>
                <a:cs typeface="Arial" panose="020B0604020202020204" pitchFamily="34" charset="0"/>
              </a:rPr>
              <a:t> are as </a:t>
            </a:r>
            <a:r>
              <a:rPr lang="ro-RO" sz="1600" b="1" dirty="0" err="1">
                <a:latin typeface="Arial" panose="020B0604020202020204" pitchFamily="34" charset="0"/>
                <a:cs typeface="Arial" panose="020B0604020202020204" pitchFamily="34" charset="0"/>
              </a:rPr>
              <a:t>follows</a:t>
            </a:r>
            <a:r>
              <a:rPr lang="ro-RO" sz="1600" b="1" dirty="0">
                <a:latin typeface="Arial" panose="020B0604020202020204" pitchFamily="34" charset="0"/>
                <a:cs typeface="Arial" panose="020B0604020202020204" pitchFamily="34" charset="0"/>
              </a:rPr>
              <a:t>:</a:t>
            </a:r>
          </a:p>
          <a:p>
            <a:pPr marL="0" indent="0">
              <a:buNone/>
            </a:pPr>
            <a:endParaRPr lang="ro-RO" sz="1600" b="1" dirty="0">
              <a:latin typeface="Arial" panose="020B0604020202020204" pitchFamily="34" charset="0"/>
              <a:cs typeface="Arial" panose="020B0604020202020204" pitchFamily="34" charset="0"/>
            </a:endParaRPr>
          </a:p>
          <a:p>
            <a:pPr>
              <a:lnSpc>
                <a:spcPct val="150000"/>
              </a:lnSpc>
              <a:spcBef>
                <a:spcPts val="0"/>
              </a:spcBef>
              <a:buFont typeface="Arial" panose="020B0604020202020204" pitchFamily="34" charset="0"/>
              <a:buChar char="•"/>
            </a:pPr>
            <a:r>
              <a:rPr lang="ro-RO" sz="1600" b="1" dirty="0">
                <a:latin typeface="Arial" panose="020B0604020202020204" pitchFamily="34" charset="0"/>
                <a:cs typeface="Arial" panose="020B0604020202020204" pitchFamily="34" charset="0"/>
              </a:rPr>
              <a:t>for domestic </a:t>
            </a:r>
            <a:r>
              <a:rPr lang="ro-RO" sz="1600" b="1" dirty="0" err="1">
                <a:latin typeface="Arial" panose="020B0604020202020204" pitchFamily="34" charset="0"/>
                <a:cs typeface="Arial" panose="020B0604020202020204" pitchFamily="34" charset="0"/>
              </a:rPr>
              <a:t>rail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services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all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provisions</a:t>
            </a:r>
            <a:r>
              <a:rPr lang="ro-RO" sz="1600" b="1" dirty="0">
                <a:latin typeface="Arial" panose="020B0604020202020204" pitchFamily="34" charset="0"/>
                <a:cs typeface="Arial" panose="020B0604020202020204" pitchFamily="34" charset="0"/>
              </a:rPr>
              <a:t> of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Regulations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except</a:t>
            </a:r>
            <a:r>
              <a:rPr lang="ro-RO" sz="1600" b="1" dirty="0">
                <a:latin typeface="Arial" panose="020B0604020202020204" pitchFamily="34" charset="0"/>
                <a:cs typeface="Arial" panose="020B0604020202020204" pitchFamily="34" charset="0"/>
              </a:rPr>
              <a:t> as </a:t>
            </a:r>
            <a:r>
              <a:rPr lang="ro-RO" sz="1600" b="1" dirty="0" err="1">
                <a:latin typeface="Arial" panose="020B0604020202020204" pitchFamily="34" charset="0"/>
                <a:cs typeface="Arial" panose="020B0604020202020204" pitchFamily="34" charset="0"/>
              </a:rPr>
              <a:t>provided</a:t>
            </a:r>
            <a:r>
              <a:rPr lang="ro-RO" sz="1600" b="1" dirty="0">
                <a:latin typeface="Arial" panose="020B0604020202020204" pitchFamily="34" charset="0"/>
                <a:cs typeface="Arial" panose="020B0604020202020204" pitchFamily="34" charset="0"/>
              </a:rPr>
              <a:t> in </a:t>
            </a:r>
            <a:r>
              <a:rPr lang="ro-RO" sz="1600" b="1" dirty="0" err="1">
                <a:latin typeface="Arial" panose="020B0604020202020204" pitchFamily="34" charset="0"/>
                <a:cs typeface="Arial" panose="020B0604020202020204" pitchFamily="34" charset="0"/>
              </a:rPr>
              <a:t>Article</a:t>
            </a:r>
            <a:r>
              <a:rPr lang="ro-RO" sz="1600" b="1" dirty="0">
                <a:latin typeface="Arial" panose="020B0604020202020204" pitchFamily="34" charset="0"/>
                <a:cs typeface="Arial" panose="020B0604020202020204" pitchFamily="34" charset="0"/>
              </a:rPr>
              <a:t> 2 (3), </a:t>
            </a:r>
            <a:r>
              <a:rPr lang="ro-RO" sz="1600" b="1" dirty="0" err="1">
                <a:latin typeface="Arial" panose="020B0604020202020204" pitchFamily="34" charset="0"/>
                <a:cs typeface="Arial" panose="020B0604020202020204" pitchFamily="34" charset="0"/>
              </a:rPr>
              <a:t>until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December</a:t>
            </a:r>
            <a:r>
              <a:rPr lang="ro-RO" sz="1600" b="1" dirty="0">
                <a:latin typeface="Arial" panose="020B0604020202020204" pitchFamily="34" charset="0"/>
                <a:cs typeface="Arial" panose="020B0604020202020204" pitchFamily="34" charset="0"/>
              </a:rPr>
              <a:t> 3, 2019;</a:t>
            </a:r>
          </a:p>
          <a:p>
            <a:pPr>
              <a:lnSpc>
                <a:spcPct val="150000"/>
              </a:lnSpc>
              <a:spcBef>
                <a:spcPts val="0"/>
              </a:spcBef>
              <a:buFont typeface="Arial" panose="020B0604020202020204" pitchFamily="34" charset="0"/>
              <a:buChar char="•"/>
            </a:pPr>
            <a:endParaRPr lang="ro-RO" sz="1600" b="1" dirty="0">
              <a:latin typeface="Arial" panose="020B0604020202020204" pitchFamily="34" charset="0"/>
              <a:cs typeface="Arial" panose="020B0604020202020204" pitchFamily="34" charset="0"/>
            </a:endParaRPr>
          </a:p>
          <a:p>
            <a:pPr>
              <a:lnSpc>
                <a:spcPct val="150000"/>
              </a:lnSpc>
              <a:spcBef>
                <a:spcPts val="0"/>
              </a:spcBef>
              <a:buFont typeface="Arial" panose="020B0604020202020204" pitchFamily="34" charset="0"/>
              <a:buChar char="•"/>
            </a:pPr>
            <a:r>
              <a:rPr lang="ro-RO" sz="1600" b="1" dirty="0">
                <a:latin typeface="Arial" panose="020B0604020202020204" pitchFamily="34" charset="0"/>
                <a:cs typeface="Arial" panose="020B0604020202020204" pitchFamily="34" charset="0"/>
              </a:rPr>
              <a:t>for urban, suburban </a:t>
            </a:r>
            <a:r>
              <a:rPr lang="ro-RO" sz="1600" b="1" dirty="0" err="1">
                <a:latin typeface="Arial" panose="020B0604020202020204" pitchFamily="34" charset="0"/>
                <a:cs typeface="Arial" panose="020B0604020202020204" pitchFamily="34" charset="0"/>
              </a:rPr>
              <a:t>and</a:t>
            </a:r>
            <a:r>
              <a:rPr lang="ro-RO" sz="1600" b="1" dirty="0">
                <a:latin typeface="Arial" panose="020B0604020202020204" pitchFamily="34" charset="0"/>
                <a:cs typeface="Arial" panose="020B0604020202020204" pitchFamily="34" charset="0"/>
              </a:rPr>
              <a:t> regional: </a:t>
            </a:r>
            <a:r>
              <a:rPr lang="ro-RO" sz="1600" b="1" dirty="0" err="1">
                <a:latin typeface="Arial" panose="020B0604020202020204" pitchFamily="34" charset="0"/>
                <a:cs typeface="Arial" panose="020B0604020202020204" pitchFamily="34" charset="0"/>
              </a:rPr>
              <a:t>all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provisions</a:t>
            </a:r>
            <a:r>
              <a:rPr lang="ro-RO" sz="1600" b="1" dirty="0">
                <a:latin typeface="Arial" panose="020B0604020202020204" pitchFamily="34" charset="0"/>
                <a:cs typeface="Arial" panose="020B0604020202020204" pitchFamily="34" charset="0"/>
              </a:rPr>
              <a:t> of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Regulations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except</a:t>
            </a:r>
            <a:r>
              <a:rPr lang="ro-RO" sz="1600" b="1" dirty="0">
                <a:latin typeface="Arial" panose="020B0604020202020204" pitchFamily="34" charset="0"/>
                <a:cs typeface="Arial" panose="020B0604020202020204" pitchFamily="34" charset="0"/>
              </a:rPr>
              <a:t> as </a:t>
            </a:r>
            <a:r>
              <a:rPr lang="ro-RO" sz="1600" b="1" dirty="0" err="1">
                <a:latin typeface="Arial" panose="020B0604020202020204" pitchFamily="34" charset="0"/>
                <a:cs typeface="Arial" panose="020B0604020202020204" pitchFamily="34" charset="0"/>
              </a:rPr>
              <a:t>provided</a:t>
            </a:r>
            <a:r>
              <a:rPr lang="ro-RO" sz="1600" b="1" dirty="0">
                <a:latin typeface="Arial" panose="020B0604020202020204" pitchFamily="34" charset="0"/>
                <a:cs typeface="Arial" panose="020B0604020202020204" pitchFamily="34" charset="0"/>
              </a:rPr>
              <a:t> in </a:t>
            </a:r>
            <a:r>
              <a:rPr lang="ro-RO" sz="1600" b="1" dirty="0" err="1">
                <a:latin typeface="Arial" panose="020B0604020202020204" pitchFamily="34" charset="0"/>
                <a:cs typeface="Arial" panose="020B0604020202020204" pitchFamily="34" charset="0"/>
              </a:rPr>
              <a:t>Article</a:t>
            </a:r>
            <a:r>
              <a:rPr lang="ro-RO" sz="1600" b="1" dirty="0">
                <a:latin typeface="Arial" panose="020B0604020202020204" pitchFamily="34" charset="0"/>
                <a:cs typeface="Arial" panose="020B0604020202020204" pitchFamily="34" charset="0"/>
              </a:rPr>
              <a:t> 2 (3) </a:t>
            </a:r>
            <a:r>
              <a:rPr lang="ro-RO" sz="1600" b="1" dirty="0" err="1">
                <a:latin typeface="Arial" panose="020B0604020202020204" pitchFamily="34" charset="0"/>
                <a:cs typeface="Arial" panose="020B0604020202020204" pitchFamily="34" charset="0"/>
              </a:rPr>
              <a:t>until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December</a:t>
            </a:r>
            <a:r>
              <a:rPr lang="ro-RO" sz="1600" b="1" dirty="0">
                <a:latin typeface="Arial" panose="020B0604020202020204" pitchFamily="34" charset="0"/>
                <a:cs typeface="Arial" panose="020B0604020202020204" pitchFamily="34" charset="0"/>
              </a:rPr>
              <a:t> 3, 2019;</a:t>
            </a:r>
          </a:p>
          <a:p>
            <a:pPr marL="0" indent="0">
              <a:lnSpc>
                <a:spcPct val="150000"/>
              </a:lnSpc>
              <a:spcBef>
                <a:spcPts val="0"/>
              </a:spcBef>
              <a:buNone/>
            </a:pPr>
            <a:endParaRPr lang="ro-RO" sz="1600" b="1" dirty="0">
              <a:latin typeface="Arial" panose="020B0604020202020204" pitchFamily="34" charset="0"/>
              <a:cs typeface="Arial" panose="020B0604020202020204" pitchFamily="34" charset="0"/>
            </a:endParaRPr>
          </a:p>
          <a:p>
            <a:pPr>
              <a:lnSpc>
                <a:spcPct val="150000"/>
              </a:lnSpc>
              <a:spcBef>
                <a:spcPts val="0"/>
              </a:spcBef>
              <a:buFont typeface="Arial" panose="020B0604020202020204" pitchFamily="34" charset="0"/>
              <a:buChar char="•"/>
            </a:pPr>
            <a:r>
              <a:rPr lang="ro-RO" sz="1600" b="1" dirty="0">
                <a:latin typeface="Arial" panose="020B0604020202020204" pitchFamily="34" charset="0"/>
                <a:cs typeface="Arial" panose="020B0604020202020204" pitchFamily="34" charset="0"/>
              </a:rPr>
              <a:t>for </a:t>
            </a:r>
            <a:r>
              <a:rPr lang="ro-RO" sz="1600" b="1" dirty="0" err="1">
                <a:latin typeface="Arial" panose="020B0604020202020204" pitchFamily="34" charset="0"/>
                <a:cs typeface="Arial" panose="020B0604020202020204" pitchFamily="34" charset="0"/>
              </a:rPr>
              <a:t>international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rail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services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beyond</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external</a:t>
            </a:r>
            <a:r>
              <a:rPr lang="ro-RO" sz="1600" b="1" dirty="0">
                <a:latin typeface="Arial" panose="020B0604020202020204" pitchFamily="34" charset="0"/>
                <a:cs typeface="Arial" panose="020B0604020202020204" pitchFamily="34" charset="0"/>
              </a:rPr>
              <a:t> EU </a:t>
            </a:r>
            <a:r>
              <a:rPr lang="ro-RO" sz="1600" b="1" dirty="0" err="1">
                <a:latin typeface="Arial" panose="020B0604020202020204" pitchFamily="34" charset="0"/>
                <a:cs typeface="Arial" panose="020B0604020202020204" pitchFamily="34" charset="0"/>
              </a:rPr>
              <a:t>borders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all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provisions</a:t>
            </a:r>
            <a:r>
              <a:rPr lang="ro-RO" sz="1600" b="1" dirty="0">
                <a:latin typeface="Arial" panose="020B0604020202020204" pitchFamily="34" charset="0"/>
                <a:cs typeface="Arial" panose="020B0604020202020204" pitchFamily="34" charset="0"/>
              </a:rPr>
              <a:t> of </a:t>
            </a:r>
            <a:r>
              <a:rPr lang="ro-RO" sz="1600" b="1" dirty="0" err="1">
                <a:latin typeface="Arial" panose="020B0604020202020204" pitchFamily="34" charset="0"/>
                <a:cs typeface="Arial" panose="020B0604020202020204" pitchFamily="34" charset="0"/>
              </a:rPr>
              <a:t>the</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Regulations</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except</a:t>
            </a:r>
            <a:r>
              <a:rPr lang="ro-RO" sz="1600" b="1" dirty="0">
                <a:latin typeface="Arial" panose="020B0604020202020204" pitchFamily="34" charset="0"/>
                <a:cs typeface="Arial" panose="020B0604020202020204" pitchFamily="34" charset="0"/>
              </a:rPr>
              <a:t> as </a:t>
            </a:r>
            <a:r>
              <a:rPr lang="ro-RO" sz="1600" b="1" dirty="0" err="1">
                <a:latin typeface="Arial" panose="020B0604020202020204" pitchFamily="34" charset="0"/>
                <a:cs typeface="Arial" panose="020B0604020202020204" pitchFamily="34" charset="0"/>
              </a:rPr>
              <a:t>provided</a:t>
            </a:r>
            <a:r>
              <a:rPr lang="ro-RO" sz="1600" b="1" dirty="0">
                <a:latin typeface="Arial" panose="020B0604020202020204" pitchFamily="34" charset="0"/>
                <a:cs typeface="Arial" panose="020B0604020202020204" pitchFamily="34" charset="0"/>
              </a:rPr>
              <a:t> in </a:t>
            </a:r>
            <a:r>
              <a:rPr lang="ro-RO" sz="1600" b="1" dirty="0" err="1">
                <a:latin typeface="Arial" panose="020B0604020202020204" pitchFamily="34" charset="0"/>
                <a:cs typeface="Arial" panose="020B0604020202020204" pitchFamily="34" charset="0"/>
              </a:rPr>
              <a:t>Article</a:t>
            </a:r>
            <a:r>
              <a:rPr lang="ro-RO" sz="1600" b="1" dirty="0">
                <a:latin typeface="Arial" panose="020B0604020202020204" pitchFamily="34" charset="0"/>
                <a:cs typeface="Arial" panose="020B0604020202020204" pitchFamily="34" charset="0"/>
              </a:rPr>
              <a:t> 2 (3) </a:t>
            </a:r>
            <a:r>
              <a:rPr lang="ro-RO" sz="1600" b="1" dirty="0" err="1">
                <a:latin typeface="Arial" panose="020B0604020202020204" pitchFamily="34" charset="0"/>
                <a:cs typeface="Arial" panose="020B0604020202020204" pitchFamily="34" charset="0"/>
              </a:rPr>
              <a:t>until</a:t>
            </a:r>
            <a:r>
              <a:rPr lang="ro-RO" sz="1600" b="1" dirty="0">
                <a:latin typeface="Arial" panose="020B0604020202020204" pitchFamily="34" charset="0"/>
                <a:cs typeface="Arial" panose="020B0604020202020204" pitchFamily="34" charset="0"/>
              </a:rPr>
              <a:t> </a:t>
            </a:r>
            <a:r>
              <a:rPr lang="ro-RO" sz="1600" b="1" dirty="0" err="1">
                <a:latin typeface="Arial" panose="020B0604020202020204" pitchFamily="34" charset="0"/>
                <a:cs typeface="Arial" panose="020B0604020202020204" pitchFamily="34" charset="0"/>
              </a:rPr>
              <a:t>December</a:t>
            </a:r>
            <a:r>
              <a:rPr lang="ro-RO" sz="1600" b="1" dirty="0">
                <a:latin typeface="Arial" panose="020B0604020202020204" pitchFamily="34" charset="0"/>
                <a:cs typeface="Arial" panose="020B0604020202020204" pitchFamily="34" charset="0"/>
              </a:rPr>
              <a:t> 3, 2019;</a:t>
            </a:r>
          </a:p>
        </p:txBody>
      </p:sp>
      <p:pic>
        <p:nvPicPr>
          <p:cNvPr id="5" name="Picture 3" descr="Centenar-Romania 151x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stituent subsol 5"/>
          <p:cNvSpPr txBox="1">
            <a:spLocks/>
          </p:cNvSpPr>
          <p:nvPr/>
        </p:nvSpPr>
        <p:spPr>
          <a:xfrm>
            <a:off x="8601919" y="6239392"/>
            <a:ext cx="2182761" cy="413819"/>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o-RO" sz="14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7" name="Picture 2" descr="Sigla_AFER_200x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4680" y="6178853"/>
            <a:ext cx="972060"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21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2" y="192311"/>
            <a:ext cx="8911687" cy="264890"/>
          </a:xfrm>
        </p:spPr>
        <p:txBody>
          <a:bodyPr>
            <a:noAutofit/>
          </a:bodyPr>
          <a:lstStyle/>
          <a:p>
            <a:pPr algn="ctr"/>
            <a:r>
              <a:rPr lang="en-US" sz="1400" b="1" i="1" dirty="0">
                <a:latin typeface="Arial" panose="020B0604020202020204" pitchFamily="34" charset="0"/>
                <a:cs typeface="Arial" panose="020B0604020202020204" pitchFamily="34" charset="0"/>
              </a:rPr>
              <a:t>Presentation of the Romanian Railway Authority - AFER</a:t>
            </a:r>
          </a:p>
        </p:txBody>
      </p:sp>
      <p:pic>
        <p:nvPicPr>
          <p:cNvPr id="5" name="Substituent conținut 4"/>
          <p:cNvPicPr>
            <a:picLocks noGrp="1" noChangeAspect="1"/>
          </p:cNvPicPr>
          <p:nvPr>
            <p:ph idx="1"/>
          </p:nvPr>
        </p:nvPicPr>
        <p:blipFill>
          <a:blip r:embed="rId2"/>
          <a:stretch>
            <a:fillRect/>
          </a:stretch>
        </p:blipFill>
        <p:spPr>
          <a:xfrm rot="16200000">
            <a:off x="4775199" y="-1180088"/>
            <a:ext cx="5274734" cy="8932330"/>
          </a:xfrm>
          <a:prstGeom prst="rect">
            <a:avLst/>
          </a:prstGeom>
          <a:ln>
            <a:solidFill>
              <a:srgbClr val="27CFD7"/>
            </a:solidFill>
          </a:ln>
        </p:spPr>
      </p:pic>
      <p:sp>
        <p:nvSpPr>
          <p:cNvPr id="7" name="Explicație în dreptunghi rotunjit 6"/>
          <p:cNvSpPr/>
          <p:nvPr/>
        </p:nvSpPr>
        <p:spPr>
          <a:xfrm>
            <a:off x="3889243" y="6009346"/>
            <a:ext cx="1998133" cy="643864"/>
          </a:xfrm>
          <a:prstGeom prst="wedgeRoundRectCallout">
            <a:avLst>
              <a:gd name="adj1" fmla="val -14933"/>
              <a:gd name="adj2" fmla="val -276422"/>
              <a:gd name="adj3" fmla="val 16667"/>
            </a:avLst>
          </a:prstGeom>
          <a:solidFill>
            <a:schemeClr val="accent5">
              <a:lumMod val="20000"/>
              <a:lumOff val="80000"/>
            </a:schemeClr>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o-RO" sz="1400" dirty="0" err="1">
                <a:latin typeface="Arial" panose="020B0604020202020204" pitchFamily="34" charset="0"/>
                <a:cs typeface="Arial" panose="020B0604020202020204" pitchFamily="34" charset="0"/>
              </a:rPr>
              <a:t>Passengers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Rights</a:t>
            </a:r>
            <a:r>
              <a:rPr lang="ro-RO" sz="1400" dirty="0">
                <a:latin typeface="Arial" panose="020B0604020202020204" pitchFamily="34" charset="0"/>
                <a:cs typeface="Arial" panose="020B0604020202020204" pitchFamily="34" charset="0"/>
              </a:rPr>
              <a:t> </a:t>
            </a:r>
            <a:r>
              <a:rPr lang="ro-RO" sz="1400" dirty="0" err="1">
                <a:latin typeface="Arial" panose="020B0604020202020204" pitchFamily="34" charset="0"/>
                <a:cs typeface="Arial" panose="020B0604020202020204" pitchFamily="34" charset="0"/>
              </a:rPr>
              <a:t>Surveillance</a:t>
            </a:r>
            <a:r>
              <a:rPr lang="ro-RO" sz="1400" dirty="0">
                <a:latin typeface="Arial" panose="020B0604020202020204" pitchFamily="34" charset="0"/>
                <a:cs typeface="Arial" panose="020B0604020202020204" pitchFamily="34" charset="0"/>
              </a:rPr>
              <a:t> Service (RO NEB)</a:t>
            </a:r>
          </a:p>
        </p:txBody>
      </p:sp>
      <p:pic>
        <p:nvPicPr>
          <p:cNvPr id="8" name="Picture 3" descr="Centenar-Romania 151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212" y="5937961"/>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igla_AFER_200x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4374"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sp>
        <p:nvSpPr>
          <p:cNvPr id="11" name="Explicație în dreptunghi rotunjit 10"/>
          <p:cNvSpPr/>
          <p:nvPr/>
        </p:nvSpPr>
        <p:spPr>
          <a:xfrm>
            <a:off x="1354667" y="2116667"/>
            <a:ext cx="2165879" cy="745066"/>
          </a:xfrm>
          <a:prstGeom prst="wedgeRoundRectCallout">
            <a:avLst>
              <a:gd name="adj1" fmla="val 69278"/>
              <a:gd name="adj2" fmla="val -25606"/>
              <a:gd name="adj3" fmla="val 16667"/>
            </a:avLst>
          </a:prstGeom>
          <a:solidFill>
            <a:schemeClr val="accent5">
              <a:lumMod val="20000"/>
              <a:lumOff val="80000"/>
            </a:schemeClr>
          </a:solidFill>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ro-RO"/>
          </a:p>
        </p:txBody>
      </p:sp>
      <p:sp>
        <p:nvSpPr>
          <p:cNvPr id="12" name="Explicație în dreptunghi rotunjit 11"/>
          <p:cNvSpPr/>
          <p:nvPr/>
        </p:nvSpPr>
        <p:spPr>
          <a:xfrm>
            <a:off x="9633115" y="216714"/>
            <a:ext cx="1867784" cy="575733"/>
          </a:xfrm>
          <a:prstGeom prst="wedgeRoundRectCallout">
            <a:avLst>
              <a:gd name="adj1" fmla="val -147221"/>
              <a:gd name="adj2" fmla="val 202695"/>
              <a:gd name="adj3" fmla="val 16667"/>
            </a:avLst>
          </a:prstGeom>
          <a:solidFill>
            <a:schemeClr val="accent5">
              <a:lumMod val="20000"/>
              <a:lumOff val="80000"/>
            </a:schemeClr>
          </a:solidFill>
          <a:ln>
            <a:solidFill>
              <a:schemeClr val="tx1"/>
            </a:solidFill>
          </a:ln>
          <a:effectLst>
            <a:glow rad="139700">
              <a:schemeClr val="accent6">
                <a:satMod val="175000"/>
                <a:alpha val="40000"/>
              </a:schemeClr>
            </a:glow>
            <a:outerShdw blurRad="50800" dist="38100" dir="10800000" algn="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o-RO" sz="1400" dirty="0">
                <a:latin typeface="Arial" panose="020B0604020202020204" pitchFamily="34" charset="0"/>
                <a:cs typeface="Arial" panose="020B0604020202020204" pitchFamily="34" charset="0"/>
              </a:rPr>
              <a:t>General Manager</a:t>
            </a:r>
            <a:endParaRPr lang="en-US" sz="1400" dirty="0">
              <a:latin typeface="Arial" panose="020B0604020202020204" pitchFamily="34" charset="0"/>
              <a:cs typeface="Arial" panose="020B0604020202020204" pitchFamily="34" charset="0"/>
            </a:endParaRPr>
          </a:p>
        </p:txBody>
      </p:sp>
      <p:cxnSp>
        <p:nvCxnSpPr>
          <p:cNvPr id="14" name="Conector drept 13"/>
          <p:cNvCxnSpPr/>
          <p:nvPr/>
        </p:nvCxnSpPr>
        <p:spPr>
          <a:xfrm flipH="1">
            <a:off x="7412566" y="1786467"/>
            <a:ext cx="1" cy="465666"/>
          </a:xfrm>
          <a:prstGeom prst="line">
            <a:avLst/>
          </a:prstGeom>
          <a:ln w="57150">
            <a:solidFill>
              <a:schemeClr val="accent1">
                <a:lumMod val="50000"/>
              </a:schemeClr>
            </a:solidFill>
          </a:ln>
          <a:effectLst>
            <a:glow rad="63500">
              <a:schemeClr val="accent6">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6" name="Conector drept 15"/>
          <p:cNvCxnSpPr/>
          <p:nvPr/>
        </p:nvCxnSpPr>
        <p:spPr>
          <a:xfrm flipH="1">
            <a:off x="5054601" y="2252133"/>
            <a:ext cx="2357966" cy="0"/>
          </a:xfrm>
          <a:prstGeom prst="line">
            <a:avLst/>
          </a:prstGeom>
          <a:ln w="57150">
            <a:solidFill>
              <a:schemeClr val="accent1">
                <a:lumMod val="50000"/>
              </a:schemeClr>
            </a:solidFill>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 name="Conector drept 18"/>
          <p:cNvCxnSpPr/>
          <p:nvPr/>
        </p:nvCxnSpPr>
        <p:spPr>
          <a:xfrm>
            <a:off x="4436534" y="2370667"/>
            <a:ext cx="16933" cy="287492"/>
          </a:xfrm>
          <a:prstGeom prst="line">
            <a:avLst/>
          </a:prstGeom>
          <a:ln w="57150">
            <a:solidFill>
              <a:schemeClr val="accent1">
                <a:lumMod val="50000"/>
              </a:schemeClr>
            </a:solidFill>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21" name="Conector drept 20"/>
          <p:cNvCxnSpPr/>
          <p:nvPr/>
        </p:nvCxnSpPr>
        <p:spPr>
          <a:xfrm>
            <a:off x="4529667" y="2624667"/>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Conector drept 22"/>
          <p:cNvCxnSpPr/>
          <p:nvPr/>
        </p:nvCxnSpPr>
        <p:spPr>
          <a:xfrm>
            <a:off x="4521200" y="2624667"/>
            <a:ext cx="0" cy="889000"/>
          </a:xfrm>
          <a:prstGeom prst="line">
            <a:avLst/>
          </a:prstGeom>
          <a:ln w="57150">
            <a:solidFill>
              <a:srgbClr val="41646B"/>
            </a:solidFill>
          </a:ln>
          <a:effectLst>
            <a:glow rad="63500">
              <a:schemeClr val="accent6">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5" name="Conector drept 34"/>
          <p:cNvCxnSpPr/>
          <p:nvPr/>
        </p:nvCxnSpPr>
        <p:spPr>
          <a:xfrm>
            <a:off x="4470400" y="2624667"/>
            <a:ext cx="67734" cy="0"/>
          </a:xfrm>
          <a:prstGeom prst="line">
            <a:avLst/>
          </a:prstGeom>
          <a:ln>
            <a:solidFill>
              <a:srgbClr val="41646B"/>
            </a:solidFill>
          </a:ln>
        </p:spPr>
        <p:style>
          <a:lnRef idx="2">
            <a:schemeClr val="accent1"/>
          </a:lnRef>
          <a:fillRef idx="0">
            <a:schemeClr val="accent1"/>
          </a:fillRef>
          <a:effectRef idx="1">
            <a:schemeClr val="accent1"/>
          </a:effectRef>
          <a:fontRef idx="minor">
            <a:schemeClr val="tx1"/>
          </a:fontRef>
        </p:style>
      </p:cxnSp>
      <p:sp>
        <p:nvSpPr>
          <p:cNvPr id="4" name="CasetăText 3"/>
          <p:cNvSpPr txBox="1"/>
          <p:nvPr/>
        </p:nvSpPr>
        <p:spPr>
          <a:xfrm>
            <a:off x="1407488" y="2227590"/>
            <a:ext cx="2060236"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Deputy </a:t>
            </a:r>
            <a:r>
              <a:rPr lang="ro-RO" sz="1400" dirty="0">
                <a:latin typeface="Arial" panose="020B0604020202020204" pitchFamily="34" charset="0"/>
                <a:cs typeface="Arial" panose="020B0604020202020204" pitchFamily="34" charset="0"/>
              </a:rPr>
              <a:t>T</a:t>
            </a:r>
            <a:r>
              <a:rPr lang="en-US" sz="1400" dirty="0" err="1">
                <a:latin typeface="Arial" panose="020B0604020202020204" pitchFamily="34" charset="0"/>
                <a:cs typeface="Arial" panose="020B0604020202020204" pitchFamily="34" charset="0"/>
              </a:rPr>
              <a:t>echnical</a:t>
            </a:r>
            <a:r>
              <a:rPr lang="en-US" sz="1400" dirty="0">
                <a:latin typeface="Arial" panose="020B0604020202020204" pitchFamily="34" charset="0"/>
                <a:cs typeface="Arial" panose="020B0604020202020204" pitchFamily="34" charset="0"/>
              </a:rPr>
              <a:t> General</a:t>
            </a:r>
            <a:r>
              <a:rPr lang="ro-RO" sz="1400" dirty="0">
                <a:latin typeface="Arial" panose="020B0604020202020204" pitchFamily="34" charset="0"/>
                <a:cs typeface="Arial" panose="020B0604020202020204" pitchFamily="34" charset="0"/>
              </a:rPr>
              <a:t> Manager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50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92925" y="220134"/>
            <a:ext cx="8911687" cy="245534"/>
          </a:xfrm>
        </p:spPr>
        <p:txBody>
          <a:bodyPr>
            <a:noAutofit/>
          </a:bodyPr>
          <a:lstStyle/>
          <a:p>
            <a:pPr algn="ctr"/>
            <a:r>
              <a:rPr lang="ro-RO" sz="1400" b="1" i="1" dirty="0" err="1">
                <a:latin typeface="Arial" panose="020B0604020202020204" pitchFamily="34" charset="0"/>
                <a:cs typeface="Arial" panose="020B0604020202020204" pitchFamily="34" charset="0"/>
              </a:rPr>
              <a:t>Tasks</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Passengers</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Rights</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Surveillance</a:t>
            </a:r>
            <a:r>
              <a:rPr lang="ro-RO" sz="1400" b="1" i="1" dirty="0">
                <a:latin typeface="Arial" panose="020B0604020202020204" pitchFamily="34" charset="0"/>
                <a:cs typeface="Arial" panose="020B0604020202020204" pitchFamily="34" charset="0"/>
              </a:rPr>
              <a:t> Service (RO NEB)</a:t>
            </a:r>
          </a:p>
        </p:txBody>
      </p:sp>
      <p:sp>
        <p:nvSpPr>
          <p:cNvPr id="3" name="Substituent conținut 2"/>
          <p:cNvSpPr>
            <a:spLocks noGrp="1"/>
          </p:cNvSpPr>
          <p:nvPr>
            <p:ph idx="1"/>
          </p:nvPr>
        </p:nvSpPr>
        <p:spPr>
          <a:xfrm>
            <a:off x="2589212" y="762000"/>
            <a:ext cx="8915400" cy="2995120"/>
          </a:xfrm>
        </p:spPr>
        <p:txBody>
          <a:bodyPr>
            <a:normAutofit fontScale="92500" lnSpcReduction="20000"/>
          </a:bodyPr>
          <a:lstStyle/>
          <a:p>
            <a:pPr marL="0" indent="0" algn="just">
              <a:lnSpc>
                <a:spcPct val="120000"/>
              </a:lnSpc>
              <a:spcBef>
                <a:spcPts val="0"/>
              </a:spcBef>
              <a:buNone/>
            </a:pPr>
            <a:r>
              <a:rPr lang="ro-RO" sz="1200" dirty="0">
                <a:latin typeface="Arial" panose="020B0604020202020204" pitchFamily="34" charset="0"/>
                <a:cs typeface="Arial" panose="020B0604020202020204" pitchFamily="34" charset="0"/>
              </a:rPr>
              <a:t>	</a:t>
            </a:r>
            <a:r>
              <a:rPr lang="ro-RO" sz="1300" dirty="0">
                <a:latin typeface="Arial" panose="020B0604020202020204" pitchFamily="34" charset="0"/>
                <a:cs typeface="Arial" panose="020B0604020202020204" pitchFamily="34" charset="0"/>
              </a:rPr>
              <a:t> In </a:t>
            </a:r>
            <a:r>
              <a:rPr lang="ro-RO" sz="1300" dirty="0" err="1">
                <a:latin typeface="Arial" panose="020B0604020202020204" pitchFamily="34" charset="0"/>
                <a:cs typeface="Arial" panose="020B0604020202020204" pitchFamily="34" charset="0"/>
              </a:rPr>
              <a:t>accordance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with</a:t>
            </a:r>
            <a:r>
              <a:rPr lang="ro-RO" sz="1300" dirty="0">
                <a:latin typeface="Arial" panose="020B0604020202020204" pitchFamily="34" charset="0"/>
                <a:cs typeface="Arial" panose="020B0604020202020204" pitchFamily="34" charset="0"/>
              </a:rPr>
              <a:t> Art. 4 (2)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Regulation</a:t>
            </a:r>
            <a:r>
              <a:rPr lang="ro-RO" sz="1300" dirty="0">
                <a:latin typeface="Arial" panose="020B0604020202020204" pitchFamily="34" charset="0"/>
                <a:cs typeface="Arial" panose="020B0604020202020204" pitchFamily="34" charset="0"/>
              </a:rPr>
              <a:t> on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organization</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functioning</a:t>
            </a:r>
            <a:r>
              <a:rPr lang="ro-RO" sz="1300" dirty="0">
                <a:latin typeface="Arial" panose="020B0604020202020204" pitchFamily="34" charset="0"/>
                <a:cs typeface="Arial" panose="020B0604020202020204" pitchFamily="34" charset="0"/>
              </a:rPr>
              <a:t>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Romanian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Authority</a:t>
            </a:r>
            <a:r>
              <a:rPr lang="ro-RO" sz="1300" dirty="0">
                <a:latin typeface="Arial" panose="020B0604020202020204" pitchFamily="34" charset="0"/>
                <a:cs typeface="Arial" panose="020B0604020202020204" pitchFamily="34" charset="0"/>
              </a:rPr>
              <a:t> - AFER, </a:t>
            </a:r>
            <a:r>
              <a:rPr lang="ro-RO" sz="1300" dirty="0" err="1">
                <a:latin typeface="Arial" panose="020B0604020202020204" pitchFamily="34" charset="0"/>
                <a:cs typeface="Arial" panose="020B0604020202020204" pitchFamily="34" charset="0"/>
              </a:rPr>
              <a:t>which</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constitutes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Annex</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no</a:t>
            </a:r>
            <a:r>
              <a:rPr lang="ro-RO" sz="1300" dirty="0">
                <a:latin typeface="Arial" panose="020B0604020202020204" pitchFamily="34" charset="0"/>
                <a:cs typeface="Arial" panose="020B0604020202020204" pitchFamily="34" charset="0"/>
              </a:rPr>
              <a:t>. 1 </a:t>
            </a:r>
            <a:r>
              <a:rPr lang="ro-RO" sz="1300" dirty="0" err="1">
                <a:latin typeface="Arial" panose="020B0604020202020204" pitchFamily="34" charset="0"/>
                <a:cs typeface="Arial" panose="020B0604020202020204" pitchFamily="34" charset="0"/>
              </a:rPr>
              <a:t>to</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Government</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Decision</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no</a:t>
            </a:r>
            <a:r>
              <a:rPr lang="ro-RO" sz="1300" dirty="0">
                <a:latin typeface="Arial" panose="020B0604020202020204" pitchFamily="34" charset="0"/>
                <a:cs typeface="Arial" panose="020B0604020202020204" pitchFamily="34" charset="0"/>
              </a:rPr>
              <a:t>. 626/1998 for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establishment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Romanian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Authority</a:t>
            </a:r>
            <a:r>
              <a:rPr lang="ro-RO" sz="1300" dirty="0">
                <a:latin typeface="Arial" panose="020B0604020202020204" pitchFamily="34" charset="0"/>
                <a:cs typeface="Arial" panose="020B0604020202020204" pitchFamily="34" charset="0"/>
              </a:rPr>
              <a:t> - AFER,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with</a:t>
            </a:r>
            <a:r>
              <a:rPr lang="ro-RO" sz="1300" dirty="0">
                <a:latin typeface="Arial" panose="020B0604020202020204" pitchFamily="34" charset="0"/>
                <a:cs typeface="Arial" panose="020B0604020202020204" pitchFamily="34" charset="0"/>
              </a:rPr>
              <a:t> art. 30 (1)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Regulation</a:t>
            </a:r>
            <a:r>
              <a:rPr lang="ro-RO" sz="1300" dirty="0">
                <a:latin typeface="Arial" panose="020B0604020202020204" pitchFamily="34" charset="0"/>
                <a:cs typeface="Arial" panose="020B0604020202020204" pitchFamily="34" charset="0"/>
              </a:rPr>
              <a:t> of </a:t>
            </a:r>
            <a:r>
              <a:rPr lang="ro-RO" sz="1300" dirty="0" err="1">
                <a:latin typeface="Arial" panose="020B0604020202020204" pitchFamily="34" charset="0"/>
                <a:cs typeface="Arial" panose="020B0604020202020204" pitchFamily="34" charset="0"/>
              </a:rPr>
              <a:t>functioning</a:t>
            </a:r>
            <a:r>
              <a:rPr lang="ro-RO" sz="1300" dirty="0">
                <a:latin typeface="Arial" panose="020B0604020202020204" pitchFamily="34" charset="0"/>
                <a:cs typeface="Arial" panose="020B0604020202020204" pitchFamily="34" charset="0"/>
              </a:rPr>
              <a:t>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Romanian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Authority</a:t>
            </a:r>
            <a:r>
              <a:rPr lang="ro-RO" sz="1300" dirty="0">
                <a:latin typeface="Arial" panose="020B0604020202020204" pitchFamily="34" charset="0"/>
                <a:cs typeface="Arial" panose="020B0604020202020204" pitchFamily="34" charset="0"/>
              </a:rPr>
              <a:t> - AFER,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Passenger</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Rights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Surveillance</a:t>
            </a:r>
            <a:r>
              <a:rPr lang="ro-RO" sz="1300" dirty="0">
                <a:latin typeface="Arial" panose="020B0604020202020204" pitchFamily="34" charset="0"/>
                <a:cs typeface="Arial" panose="020B0604020202020204" pitchFamily="34" charset="0"/>
              </a:rPr>
              <a:t> Service </a:t>
            </a:r>
            <a:r>
              <a:rPr lang="ro-RO" sz="1300" dirty="0" err="1">
                <a:latin typeface="Arial" panose="020B0604020202020204" pitchFamily="34" charset="0"/>
                <a:cs typeface="Arial" panose="020B0604020202020204" pitchFamily="34" charset="0"/>
              </a:rPr>
              <a:t>have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following</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tasks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to</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verify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activity</a:t>
            </a:r>
            <a:r>
              <a:rPr lang="ro-RO" sz="1300" dirty="0">
                <a:latin typeface="Arial" panose="020B0604020202020204" pitchFamily="34" charset="0"/>
                <a:cs typeface="Arial" panose="020B0604020202020204" pitchFamily="34" charset="0"/>
              </a:rPr>
              <a:t> of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passenger</a:t>
            </a:r>
            <a:r>
              <a:rPr lang="ro-RO" sz="1300" dirty="0">
                <a:latin typeface="Arial" panose="020B0604020202020204" pitchFamily="34" charset="0"/>
                <a:cs typeface="Arial" panose="020B0604020202020204" pitchFamily="34" charset="0"/>
              </a:rPr>
              <a:t> transport </a:t>
            </a:r>
            <a:r>
              <a:rPr lang="ro-RO" sz="1300" dirty="0" err="1">
                <a:latin typeface="Arial" panose="020B0604020202020204" pitchFamily="34" charset="0"/>
                <a:cs typeface="Arial" panose="020B0604020202020204" pitchFamily="34" charset="0"/>
              </a:rPr>
              <a:t>operators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infrastructure</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managers</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and</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the</a:t>
            </a:r>
            <a:r>
              <a:rPr lang="ro-RO" sz="1300" dirty="0">
                <a:latin typeface="Arial" panose="020B0604020202020204" pitchFamily="34" charset="0"/>
                <a:cs typeface="Arial" panose="020B0604020202020204" pitchFamily="34" charset="0"/>
              </a:rPr>
              <a:t> public </a:t>
            </a:r>
            <a:r>
              <a:rPr lang="ro-RO" sz="1300" dirty="0" err="1">
                <a:latin typeface="Arial" panose="020B0604020202020204" pitchFamily="34" charset="0"/>
                <a:cs typeface="Arial" panose="020B0604020202020204" pitchFamily="34" charset="0"/>
              </a:rPr>
              <a:t>railway</a:t>
            </a:r>
            <a:r>
              <a:rPr lang="ro-RO" sz="1300" dirty="0">
                <a:latin typeface="Arial" panose="020B0604020202020204" pitchFamily="34" charset="0"/>
                <a:cs typeface="Arial" panose="020B0604020202020204" pitchFamily="34" charset="0"/>
              </a:rPr>
              <a:t> </a:t>
            </a:r>
            <a:r>
              <a:rPr lang="ro-RO" sz="1300" dirty="0" err="1">
                <a:latin typeface="Arial" panose="020B0604020202020204" pitchFamily="34" charset="0"/>
                <a:cs typeface="Arial" panose="020B0604020202020204" pitchFamily="34" charset="0"/>
              </a:rPr>
              <a:t>infrastructure</a:t>
            </a:r>
            <a:r>
              <a:rPr lang="ro-RO" sz="1300" dirty="0">
                <a:latin typeface="Arial" panose="020B0604020202020204" pitchFamily="34" charset="0"/>
                <a:cs typeface="Arial" panose="020B0604020202020204" pitchFamily="34" charset="0"/>
              </a:rPr>
              <a:t> manager:</a:t>
            </a:r>
          </a:p>
          <a:p>
            <a:pPr algn="just">
              <a:lnSpc>
                <a:spcPct val="110000"/>
              </a:lnSpc>
              <a:spcBef>
                <a:spcPts val="1200"/>
              </a:spcBef>
            </a:pPr>
            <a:r>
              <a:rPr lang="ro-RO" sz="1400" b="1" dirty="0">
                <a:latin typeface="Arial" panose="020B0604020202020204" pitchFamily="34" charset="0"/>
                <a:cs typeface="Arial" panose="020B0604020202020204" pitchFamily="34" charset="0"/>
              </a:rPr>
              <a:t>v</a:t>
            </a:r>
            <a:r>
              <a:rPr lang="en-US" sz="1400" b="1" dirty="0" err="1">
                <a:latin typeface="Arial" panose="020B0604020202020204" pitchFamily="34" charset="0"/>
                <a:cs typeface="Arial" panose="020B0604020202020204" pitchFamily="34" charset="0"/>
              </a:rPr>
              <a:t>erification</a:t>
            </a:r>
            <a:r>
              <a:rPr lang="en-US" sz="1400" b="1" dirty="0">
                <a:latin typeface="Arial" panose="020B0604020202020204" pitchFamily="34" charset="0"/>
                <a:cs typeface="Arial" panose="020B0604020202020204" pitchFamily="34" charset="0"/>
              </a:rPr>
              <a:t> </a:t>
            </a:r>
            <a:r>
              <a:rPr lang="ro-RO" sz="1400" b="1" dirty="0" err="1">
                <a:latin typeface="Arial" panose="020B0604020202020204" pitchFamily="34" charset="0"/>
                <a:cs typeface="Arial" panose="020B0604020202020204" pitchFamily="34" charset="0"/>
              </a:rPr>
              <a:t>through</a:t>
            </a:r>
            <a:r>
              <a:rPr lang="en-US" sz="1400" b="1" dirty="0">
                <a:latin typeface="Arial" panose="020B0604020202020204" pitchFamily="34" charset="0"/>
                <a:cs typeface="Arial" panose="020B0604020202020204" pitchFamily="34" charset="0"/>
              </a:rPr>
              <a:t>observance of the internal and international regulations regarding the rights and obligations of the passengers in the railway transport and mainly of the REGULATION (EC)  No 1371/2007 of the European Parliament and of the Council of 23 October 2007 on rail passengers rights and obligations;</a:t>
            </a:r>
          </a:p>
          <a:p>
            <a:pPr algn="just">
              <a:lnSpc>
                <a:spcPct val="120000"/>
              </a:lnSpc>
              <a:spcBef>
                <a:spcPts val="1200"/>
              </a:spcBef>
            </a:pPr>
            <a:r>
              <a:rPr lang="en-US" sz="1400" b="1" dirty="0">
                <a:latin typeface="Arial" panose="020B0604020202020204" pitchFamily="34" charset="0"/>
                <a:cs typeface="Arial" panose="020B0604020202020204" pitchFamily="34" charset="0"/>
              </a:rPr>
              <a:t>verification of the implementation stage of the provisions of the REGULATION (EC)  No 1371/2007 of the European Parliament and of the Council of 23 October 2007 on rail passengers rights and obligations</a:t>
            </a:r>
          </a:p>
          <a:p>
            <a:pPr algn="just">
              <a:lnSpc>
                <a:spcPct val="120000"/>
              </a:lnSpc>
              <a:spcBef>
                <a:spcPts val="1200"/>
              </a:spcBef>
            </a:pPr>
            <a:r>
              <a:rPr lang="en-US" sz="1400" b="1" dirty="0">
                <a:latin typeface="Arial" panose="020B0604020202020204" pitchFamily="34" charset="0"/>
                <a:cs typeface="Arial" panose="020B0604020202020204" pitchFamily="34" charset="0"/>
              </a:rPr>
              <a:t>analyze and settle the complaints  of Romanian and foreign natural and legal persons regarding the rights and obligations of passengers in the railway transport.</a:t>
            </a:r>
            <a:endParaRPr lang="ro-RO" sz="1200" b="1" dirty="0">
              <a:latin typeface="Arial" panose="020B0604020202020204" pitchFamily="34" charset="0"/>
              <a:cs typeface="Arial" panose="020B0604020202020204" pitchFamily="34" charset="0"/>
            </a:endParaRPr>
          </a:p>
        </p:txBody>
      </p:sp>
      <p:sp>
        <p:nvSpPr>
          <p:cNvPr id="7" name="Substituent subsol 5"/>
          <p:cNvSpPr txBox="1">
            <a:spLocks/>
          </p:cNvSpPr>
          <p:nvPr/>
        </p:nvSpPr>
        <p:spPr>
          <a:xfrm>
            <a:off x="8229600" y="6383867"/>
            <a:ext cx="2241752" cy="355600"/>
          </a:xfrm>
          <a:prstGeom prst="rect">
            <a:avLst/>
          </a:prstGeom>
        </p:spPr>
        <p:txBody>
          <a:bodyPr vert="horz" lIns="91440" tIns="45720" rIns="91440" bIns="45720" rtlCol="0" anchor="ctr"/>
          <a:lstStyle>
            <a:defPPr>
              <a:defRPr lang="ro-RO"/>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RO NEB -rail </a:t>
            </a:r>
            <a:r>
              <a:rPr lang="en-US" sz="1400" dirty="0" err="1">
                <a:latin typeface="Arial" panose="020B0604020202020204" pitchFamily="34" charset="0"/>
                <a:cs typeface="Arial" panose="020B0604020202020204" pitchFamily="34" charset="0"/>
              </a:rPr>
              <a:t>pax</a:t>
            </a:r>
            <a:r>
              <a:rPr lang="en-US" sz="1400" dirty="0">
                <a:latin typeface="Arial" panose="020B0604020202020204" pitchFamily="34" charset="0"/>
                <a:cs typeface="Arial" panose="020B0604020202020204" pitchFamily="34" charset="0"/>
              </a:rPr>
              <a:t> rights </a:t>
            </a:r>
            <a:endParaRPr lang="ro-RO" sz="1400" dirty="0">
              <a:latin typeface="Arial" panose="020B0604020202020204" pitchFamily="34" charset="0"/>
              <a:cs typeface="Arial" panose="020B0604020202020204" pitchFamily="34" charset="0"/>
            </a:endParaRPr>
          </a:p>
        </p:txBody>
      </p:sp>
      <p:pic>
        <p:nvPicPr>
          <p:cNvPr id="8" name="Picture 2" descr="Sigla_AFER_200x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374" y="6192358"/>
            <a:ext cx="1048151" cy="4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ine 5"/>
          <p:cNvPicPr>
            <a:picLocks noChangeAspect="1"/>
          </p:cNvPicPr>
          <p:nvPr/>
        </p:nvPicPr>
        <p:blipFill>
          <a:blip r:embed="rId3"/>
          <a:stretch>
            <a:fillRect/>
          </a:stretch>
        </p:blipFill>
        <p:spPr>
          <a:xfrm>
            <a:off x="9621010" y="4053452"/>
            <a:ext cx="1721515" cy="1567419"/>
          </a:xfrm>
          <a:prstGeom prst="rect">
            <a:avLst/>
          </a:prstGeom>
        </p:spPr>
      </p:pic>
      <p:sp>
        <p:nvSpPr>
          <p:cNvPr id="9" name="CasetăText 8"/>
          <p:cNvSpPr txBox="1"/>
          <p:nvPr/>
        </p:nvSpPr>
        <p:spPr>
          <a:xfrm>
            <a:off x="2895258" y="4004945"/>
            <a:ext cx="6455218" cy="1708160"/>
          </a:xfrm>
          <a:prstGeom prst="rect">
            <a:avLst/>
          </a:prstGeom>
          <a:noFill/>
        </p:spPr>
        <p:txBody>
          <a:bodyPr wrap="square" rtlCol="0">
            <a:spAutoFit/>
          </a:bodyPr>
          <a:lstStyle/>
          <a:p>
            <a:pPr algn="just"/>
            <a:r>
              <a:rPr lang="ro-RO" sz="1200" dirty="0">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 In order to accomplish the object of activity, the Travel Rights Surveillance Service establishes at the beginning of the year the objectives it pursues on the basis of the topic approved by AFER management.</a:t>
            </a:r>
            <a:endParaRPr lang="ro-RO" sz="1300" dirty="0">
              <a:latin typeface="Arial" panose="020B0604020202020204" pitchFamily="34" charset="0"/>
              <a:cs typeface="Arial" panose="020B0604020202020204" pitchFamily="34" charset="0"/>
            </a:endParaRPr>
          </a:p>
          <a:p>
            <a:pPr algn="just"/>
            <a:endParaRPr lang="en-US" sz="1300" dirty="0">
              <a:latin typeface="Arial" panose="020B0604020202020204" pitchFamily="34" charset="0"/>
              <a:cs typeface="Arial" panose="020B0604020202020204" pitchFamily="34" charset="0"/>
            </a:endParaRPr>
          </a:p>
          <a:p>
            <a:pPr algn="just"/>
            <a:r>
              <a:rPr lang="en-US" sz="1300" dirty="0">
                <a:latin typeface="Arial" panose="020B0604020202020204" pitchFamily="34" charset="0"/>
                <a:cs typeface="Arial" panose="020B0604020202020204" pitchFamily="34" charset="0"/>
              </a:rPr>
              <a:t>	In this respect, we present the proposed topic for carrying out the activity of supervising the observance of the REGULATION (EC) No 1371/2007 on the rights and obligations of rail passengers used in 2018 separately for the infrastructure manager and the rail passenger transport operators.</a:t>
            </a:r>
            <a:endParaRPr lang="ro-RO" sz="1300" dirty="0">
              <a:latin typeface="Arial" panose="020B0604020202020204" pitchFamily="34" charset="0"/>
              <a:cs typeface="Arial" panose="020B0604020202020204" pitchFamily="34" charset="0"/>
            </a:endParaRPr>
          </a:p>
        </p:txBody>
      </p:sp>
      <p:pic>
        <p:nvPicPr>
          <p:cNvPr id="10" name="Picture 3" descr="Centenar-Romania 151x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212" y="5907454"/>
            <a:ext cx="955941" cy="71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089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title"/>
          </p:nvPr>
        </p:nvSpPr>
        <p:spPr>
          <a:xfrm>
            <a:off x="2589212" y="75501"/>
            <a:ext cx="8911687" cy="335559"/>
          </a:xfrm>
        </p:spPr>
        <p:txBody>
          <a:bodyPr>
            <a:noAutofit/>
          </a:bodyPr>
          <a:lstStyle/>
          <a:p>
            <a:pPr algn="ctr"/>
            <a:r>
              <a:rPr lang="ro-RO" sz="1400" b="1" i="1" dirty="0">
                <a:latin typeface="Arial" panose="020B0604020202020204" pitchFamily="34" charset="0"/>
                <a:cs typeface="Arial" panose="020B0604020202020204" pitchFamily="34" charset="0"/>
              </a:rPr>
              <a:t>The topic of </a:t>
            </a:r>
            <a:r>
              <a:rPr lang="ro-RO" sz="1400" b="1" i="1" dirty="0" err="1">
                <a:latin typeface="Arial" panose="020B0604020202020204" pitchFamily="34" charset="0"/>
                <a:cs typeface="Arial" panose="020B0604020202020204" pitchFamily="34" charset="0"/>
              </a:rPr>
              <a:t>the</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supervision</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action</a:t>
            </a:r>
            <a:r>
              <a:rPr lang="ro-RO" sz="1400" b="1" i="1" dirty="0">
                <a:latin typeface="Arial" panose="020B0604020202020204" pitchFamily="34" charset="0"/>
                <a:cs typeface="Arial" panose="020B0604020202020204" pitchFamily="34" charset="0"/>
              </a:rPr>
              <a:t> of </a:t>
            </a:r>
            <a:r>
              <a:rPr lang="ro-RO" sz="1400" b="1" i="1" dirty="0" err="1">
                <a:latin typeface="Arial" panose="020B0604020202020204" pitchFamily="34" charset="0"/>
                <a:cs typeface="Arial" panose="020B0604020202020204" pitchFamily="34" charset="0"/>
              </a:rPr>
              <a:t>the</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railway</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passenger</a:t>
            </a:r>
            <a:r>
              <a:rPr lang="ro-RO" sz="1400" b="1" i="1" dirty="0">
                <a:latin typeface="Arial" panose="020B0604020202020204" pitchFamily="34" charset="0"/>
                <a:cs typeface="Arial" panose="020B0604020202020204" pitchFamily="34" charset="0"/>
              </a:rPr>
              <a:t> transport </a:t>
            </a:r>
            <a:r>
              <a:rPr lang="ro-RO" sz="1400" b="1" i="1" dirty="0" err="1">
                <a:latin typeface="Arial" panose="020B0604020202020204" pitchFamily="34" charset="0"/>
                <a:cs typeface="Arial" panose="020B0604020202020204" pitchFamily="34" charset="0"/>
              </a:rPr>
              <a:t>operators</a:t>
            </a:r>
            <a:r>
              <a:rPr lang="ro-RO" sz="1400" b="1" i="1" dirty="0">
                <a:latin typeface="Arial" panose="020B0604020202020204" pitchFamily="34" charset="0"/>
                <a:cs typeface="Arial" panose="020B0604020202020204" pitchFamily="34" charset="0"/>
              </a:rPr>
              <a:t> </a:t>
            </a:r>
            <a:br>
              <a:rPr lang="ro-RO" sz="1400" b="1" i="1" dirty="0">
                <a:latin typeface="Arial" panose="020B0604020202020204" pitchFamily="34" charset="0"/>
                <a:cs typeface="Arial" panose="020B0604020202020204" pitchFamily="34" charset="0"/>
              </a:rPr>
            </a:br>
            <a:r>
              <a:rPr lang="ro-RO" sz="1400" b="1" i="1" dirty="0" err="1">
                <a:latin typeface="Arial" panose="020B0604020202020204" pitchFamily="34" charset="0"/>
                <a:cs typeface="Arial" panose="020B0604020202020204" pitchFamily="34" charset="0"/>
              </a:rPr>
              <a:t>regarding</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compliance</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with</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the</a:t>
            </a:r>
            <a:r>
              <a:rPr lang="ro-RO" sz="1400" b="1" i="1" dirty="0">
                <a:latin typeface="Arial" panose="020B0604020202020204" pitchFamily="34" charset="0"/>
                <a:cs typeface="Arial" panose="020B0604020202020204" pitchFamily="34" charset="0"/>
              </a:rPr>
              <a:t> </a:t>
            </a:r>
            <a:r>
              <a:rPr lang="ro-RO" sz="1400" b="1" i="1" dirty="0" err="1">
                <a:latin typeface="Arial" panose="020B0604020202020204" pitchFamily="34" charset="0"/>
                <a:cs typeface="Arial" panose="020B0604020202020204" pitchFamily="34" charset="0"/>
              </a:rPr>
              <a:t>provisions</a:t>
            </a:r>
            <a:r>
              <a:rPr lang="ro-RO" sz="1400" b="1" i="1" dirty="0">
                <a:latin typeface="Arial" panose="020B0604020202020204" pitchFamily="34" charset="0"/>
                <a:cs typeface="Arial" panose="020B0604020202020204" pitchFamily="34" charset="0"/>
              </a:rPr>
              <a:t> of </a:t>
            </a:r>
            <a:r>
              <a:rPr lang="ro-RO" sz="1400" b="1" i="1" dirty="0" err="1">
                <a:latin typeface="Arial" panose="020B0604020202020204" pitchFamily="34" charset="0"/>
                <a:cs typeface="Arial" panose="020B0604020202020204" pitchFamily="34" charset="0"/>
              </a:rPr>
              <a:t>Regulation</a:t>
            </a:r>
            <a:r>
              <a:rPr lang="ro-RO" sz="1400" b="1" i="1" dirty="0">
                <a:latin typeface="Arial" panose="020B0604020202020204" pitchFamily="34" charset="0"/>
                <a:cs typeface="Arial" panose="020B0604020202020204" pitchFamily="34" charset="0"/>
              </a:rPr>
              <a:t> (EC) No 1371 for 2018</a:t>
            </a:r>
            <a:r>
              <a:rPr lang="ro-RO" sz="1400" i="1" dirty="0">
                <a:latin typeface="Arial" panose="020B0604020202020204" pitchFamily="34" charset="0"/>
                <a:cs typeface="Arial" panose="020B0604020202020204" pitchFamily="34" charset="0"/>
              </a:rPr>
              <a:t/>
            </a:r>
            <a:br>
              <a:rPr lang="ro-RO" sz="1400" i="1" dirty="0">
                <a:latin typeface="Arial" panose="020B0604020202020204" pitchFamily="34" charset="0"/>
                <a:cs typeface="Arial" panose="020B0604020202020204" pitchFamily="34" charset="0"/>
              </a:rPr>
            </a:br>
            <a:endParaRPr lang="ro-RO" sz="1400" i="1" dirty="0">
              <a:latin typeface="Arial" panose="020B0604020202020204" pitchFamily="34" charset="0"/>
              <a:cs typeface="Arial" panose="020B0604020202020204" pitchFamily="34" charset="0"/>
            </a:endParaRPr>
          </a:p>
        </p:txBody>
      </p:sp>
      <p:sp>
        <p:nvSpPr>
          <p:cNvPr id="18" name="CasetăText 17"/>
          <p:cNvSpPr txBox="1"/>
          <p:nvPr/>
        </p:nvSpPr>
        <p:spPr>
          <a:xfrm>
            <a:off x="2088776" y="629578"/>
            <a:ext cx="9941937" cy="5847755"/>
          </a:xfrm>
          <a:prstGeom prst="rect">
            <a:avLst/>
          </a:prstGeom>
          <a:noFill/>
        </p:spPr>
        <p:txBody>
          <a:bodyPr wrap="square" rtlCol="0">
            <a:spAutoFit/>
          </a:bodyPr>
          <a:lstStyle/>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how</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allow</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travelers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bring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their</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bikes</a:t>
            </a:r>
            <a:r>
              <a:rPr lang="ro-RO" sz="1100" dirty="0">
                <a:latin typeface="Arial" panose="020B0604020202020204" pitchFamily="34" charset="0"/>
                <a:cs typeface="Arial" panose="020B0604020202020204" pitchFamily="34" charset="0"/>
              </a:rPr>
              <a:t> on board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train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if</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they</a:t>
            </a:r>
            <a:r>
              <a:rPr lang="ro-RO" sz="1100" dirty="0">
                <a:latin typeface="Arial" panose="020B0604020202020204" pitchFamily="34" charset="0"/>
                <a:cs typeface="Arial" panose="020B0604020202020204" pitchFamily="34" charset="0"/>
              </a:rPr>
              <a:t> are </a:t>
            </a:r>
            <a:r>
              <a:rPr lang="ro-RO" sz="1100" dirty="0" err="1">
                <a:latin typeface="Arial" panose="020B0604020202020204" pitchFamily="34" charset="0"/>
                <a:cs typeface="Arial" panose="020B0604020202020204" pitchFamily="34" charset="0"/>
              </a:rPr>
              <a:t>easy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handle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if</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they</a:t>
            </a:r>
            <a:r>
              <a:rPr lang="ro-RO" sz="1100" dirty="0">
                <a:latin typeface="Arial" panose="020B0604020202020204" pitchFamily="34" charset="0"/>
                <a:cs typeface="Arial" panose="020B0604020202020204" pitchFamily="34" charset="0"/>
              </a:rPr>
              <a:t> do </a:t>
            </a:r>
            <a:r>
              <a:rPr lang="ro-RO" sz="1100" dirty="0" err="1">
                <a:latin typeface="Arial" panose="020B0604020202020204" pitchFamily="34" charset="0"/>
                <a:cs typeface="Arial" panose="020B0604020202020204" pitchFamily="34" charset="0"/>
              </a:rPr>
              <a:t>not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adversely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affect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a:t>
            </a:r>
            <a:r>
              <a:rPr lang="ro-RO" sz="1100" dirty="0">
                <a:latin typeface="Arial" panose="020B0604020202020204" pitchFamily="34" charset="0"/>
                <a:cs typeface="Arial" panose="020B0604020202020204" pitchFamily="34" charset="0"/>
              </a:rPr>
              <a:t> transport service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if</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rolling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stock</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used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permits</a:t>
            </a:r>
            <a:r>
              <a:rPr lang="ro-RO" sz="1100" dirty="0">
                <a:latin typeface="Arial" panose="020B0604020202020204" pitchFamily="34" charset="0"/>
                <a:cs typeface="Arial" panose="020B0604020202020204" pitchFamily="34" charset="0"/>
              </a:rPr>
              <a:t>, for a cost, as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case </a:t>
            </a:r>
            <a:r>
              <a:rPr lang="ro-RO" sz="1100" dirty="0" err="1">
                <a:latin typeface="Arial" panose="020B0604020202020204" pitchFamily="34" charset="0"/>
                <a:cs typeface="Arial" panose="020B0604020202020204" pitchFamily="34" charset="0"/>
              </a:rPr>
              <a:t>may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be</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5)</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manner</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which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ticket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vendors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offering</a:t>
            </a:r>
            <a:r>
              <a:rPr lang="ro-RO" sz="1100" dirty="0">
                <a:latin typeface="Arial" panose="020B0604020202020204" pitchFamily="34" charset="0"/>
                <a:cs typeface="Arial" panose="020B0604020202020204" pitchFamily="34" charset="0"/>
              </a:rPr>
              <a:t> transport </a:t>
            </a:r>
            <a:r>
              <a:rPr lang="ro-RO" sz="1100" dirty="0" err="1">
                <a:latin typeface="Arial" panose="020B0604020202020204" pitchFamily="34" charset="0"/>
                <a:cs typeface="Arial" panose="020B0604020202020204" pitchFamily="34" charset="0"/>
              </a:rPr>
              <a:t>contracts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behalf</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one</a:t>
            </a:r>
            <a:r>
              <a:rPr lang="ro-RO" sz="1100" dirty="0">
                <a:latin typeface="Arial" panose="020B0604020202020204" pitchFamily="34" charset="0"/>
                <a:cs typeface="Arial" panose="020B0604020202020204" pitchFamily="34" charset="0"/>
              </a:rPr>
              <a:t> or more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passengers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request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t>
            </a:r>
            <a:r>
              <a:rPr lang="ro-RO" sz="1100" dirty="0" err="1">
                <a:latin typeface="Arial" panose="020B0604020202020204" pitchFamily="34" charset="0"/>
                <a:cs typeface="Arial" panose="020B0604020202020204" pitchFamily="34" charset="0"/>
              </a:rPr>
              <a:t>least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listed</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Annex</a:t>
            </a:r>
            <a:r>
              <a:rPr lang="ro-RO" sz="1100" dirty="0">
                <a:latin typeface="Arial" panose="020B0604020202020204" pitchFamily="34" charset="0"/>
                <a:cs typeface="Arial" panose="020B0604020202020204" pitchFamily="34" charset="0"/>
              </a:rPr>
              <a:t> II, Part I, on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journeys</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which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contract of </a:t>
            </a:r>
            <a:r>
              <a:rPr lang="ro-RO" sz="1100" dirty="0" err="1">
                <a:latin typeface="Arial" panose="020B0604020202020204" pitchFamily="34" charset="0"/>
                <a:cs typeface="Arial" panose="020B0604020202020204" pitchFamily="34" charset="0"/>
              </a:rPr>
              <a:t>carriage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offered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question</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8 (1)</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manner</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which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passengers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travel</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at </a:t>
            </a:r>
            <a:r>
              <a:rPr lang="ro-RO" sz="1100" dirty="0" err="1">
                <a:latin typeface="Arial" panose="020B0604020202020204" pitchFamily="34" charset="0"/>
                <a:cs typeface="Arial" panose="020B0604020202020204" pitchFamily="34" charset="0"/>
              </a:rPr>
              <a:t>least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listed</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Annex</a:t>
            </a:r>
            <a:r>
              <a:rPr lang="ro-RO" sz="1100" dirty="0">
                <a:latin typeface="Arial" panose="020B0604020202020204" pitchFamily="34" charset="0"/>
                <a:cs typeface="Arial" panose="020B0604020202020204" pitchFamily="34" charset="0"/>
              </a:rPr>
              <a:t> II, Part II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8 (2) </a:t>
            </a:r>
            <a:r>
              <a:rPr lang="ro-RO" sz="1100" b="1" dirty="0" err="1">
                <a:latin typeface="Arial" panose="020B0604020202020204" pitchFamily="34" charset="0"/>
                <a:cs typeface="Arial" panose="020B0604020202020204" pitchFamily="34" charset="0"/>
              </a:rPr>
              <a:t>and</a:t>
            </a:r>
            <a:r>
              <a:rPr lang="ro-RO" sz="1100" b="1" dirty="0">
                <a:latin typeface="Arial" panose="020B0604020202020204" pitchFamily="34" charset="0"/>
                <a:cs typeface="Arial" panose="020B0604020202020204" pitchFamily="34" charset="0"/>
              </a:rPr>
              <a:t> (3))</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b="1"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obligation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ticket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vendors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a:t>
            </a:r>
            <a:r>
              <a:rPr lang="ro-RO" sz="1100" dirty="0">
                <a:latin typeface="Arial" panose="020B0604020202020204" pitchFamily="34" charset="0"/>
                <a:cs typeface="Arial" panose="020B0604020202020204" pitchFamily="34" charset="0"/>
              </a:rPr>
              <a:t> transport </a:t>
            </a:r>
            <a:r>
              <a:rPr lang="ro-RO" sz="1100" dirty="0" err="1">
                <a:latin typeface="Arial" panose="020B0604020202020204" pitchFamily="34" charset="0"/>
                <a:cs typeface="Arial" panose="020B0604020202020204" pitchFamily="34" charset="0"/>
              </a:rPr>
              <a:t>tickets</a:t>
            </a:r>
            <a:r>
              <a:rPr lang="ro-RO" sz="1100" dirty="0">
                <a:latin typeface="Arial" panose="020B0604020202020204" pitchFamily="34" charset="0"/>
                <a:cs typeface="Arial" panose="020B0604020202020204" pitchFamily="34" charset="0"/>
              </a:rPr>
              <a:t>, direct </a:t>
            </a:r>
            <a:r>
              <a:rPr lang="ro-RO" sz="1100" dirty="0" err="1">
                <a:latin typeface="Arial" panose="020B0604020202020204" pitchFamily="34" charset="0"/>
                <a:cs typeface="Arial" panose="020B0604020202020204" pitchFamily="34" charset="0"/>
              </a:rPr>
              <a:t>tickets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reservations</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9)</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extent</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their</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availability</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that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ticket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vendors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use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computerized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reservation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system</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rail</a:t>
            </a:r>
            <a:r>
              <a:rPr lang="ro-RO" sz="1100" dirty="0">
                <a:latin typeface="Arial" panose="020B0604020202020204" pitchFamily="34" charset="0"/>
                <a:cs typeface="Arial" panose="020B0604020202020204" pitchFamily="34" charset="0"/>
              </a:rPr>
              <a:t> transport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10)</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how</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are </a:t>
            </a:r>
            <a:r>
              <a:rPr lang="ro-RO" sz="1100" dirty="0" err="1">
                <a:latin typeface="Arial" panose="020B0604020202020204" pitchFamily="34" charset="0"/>
                <a:cs typeface="Arial" panose="020B0604020202020204" pitchFamily="34" charset="0"/>
              </a:rPr>
              <a:t>responsible</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delays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loss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linkage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cancellation</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15, </a:t>
            </a:r>
            <a:r>
              <a:rPr lang="ro-RO" sz="1100" b="1" dirty="0" err="1">
                <a:latin typeface="Arial" panose="020B0604020202020204" pitchFamily="34" charset="0"/>
                <a:cs typeface="Arial" panose="020B0604020202020204" pitchFamily="34" charset="0"/>
              </a:rPr>
              <a:t>Annex</a:t>
            </a:r>
            <a:r>
              <a:rPr lang="ro-RO" sz="1100" b="1" dirty="0">
                <a:latin typeface="Arial" panose="020B0604020202020204" pitchFamily="34" charset="0"/>
                <a:cs typeface="Arial" panose="020B0604020202020204" pitchFamily="34" charset="0"/>
              </a:rPr>
              <a:t> I , </a:t>
            </a:r>
            <a:r>
              <a:rPr lang="ro-RO" sz="1100" b="1" dirty="0" err="1">
                <a:latin typeface="Arial" panose="020B0604020202020204" pitchFamily="34" charset="0"/>
                <a:cs typeface="Arial" panose="020B0604020202020204" pitchFamily="34" charset="0"/>
              </a:rPr>
              <a:t>Title</a:t>
            </a:r>
            <a:r>
              <a:rPr lang="ro-RO" sz="1100" b="1" dirty="0">
                <a:latin typeface="Arial" panose="020B0604020202020204" pitchFamily="34" charset="0"/>
                <a:cs typeface="Arial" panose="020B0604020202020204" pitchFamily="34" charset="0"/>
              </a:rPr>
              <a:t> IV, </a:t>
            </a:r>
            <a:r>
              <a:rPr lang="ro-RO" sz="1100" b="1" dirty="0" err="1">
                <a:latin typeface="Arial" panose="020B0604020202020204" pitchFamily="34" charset="0"/>
                <a:cs typeface="Arial" panose="020B0604020202020204" pitchFamily="34" charset="0"/>
              </a:rPr>
              <a:t>Chapter</a:t>
            </a:r>
            <a:r>
              <a:rPr lang="ro-RO" sz="1100" b="1" dirty="0">
                <a:latin typeface="Arial" panose="020B0604020202020204" pitchFamily="34" charset="0"/>
                <a:cs typeface="Arial" panose="020B0604020202020204" pitchFamily="34" charset="0"/>
              </a:rPr>
              <a:t> II)</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that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reimburse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travelers</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cost of transport </a:t>
            </a:r>
            <a:r>
              <a:rPr lang="ro-RO" sz="1100" dirty="0" err="1">
                <a:latin typeface="Arial" panose="020B0604020202020204" pitchFamily="34" charset="0"/>
                <a:cs typeface="Arial" panose="020B0604020202020204" pitchFamily="34" charset="0"/>
              </a:rPr>
              <a:t>tickets</a:t>
            </a:r>
            <a:r>
              <a:rPr lang="ro-RO" sz="1100" dirty="0">
                <a:latin typeface="Arial" panose="020B0604020202020204" pitchFamily="34" charset="0"/>
                <a:cs typeface="Arial" panose="020B0604020202020204" pitchFamily="34" charset="0"/>
              </a:rPr>
              <a:t> or </a:t>
            </a:r>
            <a:r>
              <a:rPr lang="ro-RO" sz="1100" dirty="0" err="1">
                <a:latin typeface="Arial" panose="020B0604020202020204" pitchFamily="34" charset="0"/>
                <a:cs typeface="Arial" panose="020B0604020202020204" pitchFamily="34" charset="0"/>
              </a:rPr>
              <a:t>redirect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travelers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arriving</a:t>
            </a:r>
            <a:r>
              <a:rPr lang="ro-RO" sz="1100" dirty="0">
                <a:latin typeface="Arial" panose="020B0604020202020204" pitchFamily="34" charset="0"/>
                <a:cs typeface="Arial" panose="020B0604020202020204" pitchFamily="34" charset="0"/>
              </a:rPr>
              <a:t> at </a:t>
            </a:r>
            <a:r>
              <a:rPr lang="ro-RO" sz="1100" dirty="0" err="1">
                <a:latin typeface="Arial" panose="020B0604020202020204" pitchFamily="34" charset="0"/>
                <a:cs typeface="Arial" panose="020B0604020202020204" pitchFamily="34" charset="0"/>
              </a:rPr>
              <a:t>their</a:t>
            </a:r>
            <a:r>
              <a:rPr lang="ro-RO" sz="1100" dirty="0">
                <a:latin typeface="Arial" panose="020B0604020202020204" pitchFamily="34" charset="0"/>
                <a:cs typeface="Arial" panose="020B0604020202020204" pitchFamily="34" charset="0"/>
              </a:rPr>
              <a:t> final </a:t>
            </a:r>
            <a:r>
              <a:rPr lang="ro-RO" sz="1100" dirty="0" err="1">
                <a:latin typeface="Arial" panose="020B0604020202020204" pitchFamily="34" charset="0"/>
                <a:cs typeface="Arial" panose="020B0604020202020204" pitchFamily="34" charset="0"/>
              </a:rPr>
              <a:t>destination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 </a:t>
            </a:r>
            <a:r>
              <a:rPr lang="ro-RO" sz="1100" dirty="0" err="1">
                <a:latin typeface="Arial" panose="020B0604020202020204" pitchFamily="34" charset="0"/>
                <a:cs typeface="Arial" panose="020B0604020202020204" pitchFamily="34" charset="0"/>
              </a:rPr>
              <a:t>delay</a:t>
            </a:r>
            <a:r>
              <a:rPr lang="ro-RO" sz="1100" dirty="0">
                <a:latin typeface="Arial" panose="020B0604020202020204" pitchFamily="34" charset="0"/>
                <a:cs typeface="Arial" panose="020B0604020202020204" pitchFamily="34" charset="0"/>
              </a:rPr>
              <a:t> of more </a:t>
            </a:r>
            <a:r>
              <a:rPr lang="ro-RO" sz="1100" dirty="0" err="1">
                <a:latin typeface="Arial" panose="020B0604020202020204" pitchFamily="34" charset="0"/>
                <a:cs typeface="Arial" panose="020B0604020202020204" pitchFamily="34" charset="0"/>
              </a:rPr>
              <a:t>than</a:t>
            </a:r>
            <a:r>
              <a:rPr lang="ro-RO" sz="1100" dirty="0">
                <a:latin typeface="Arial" panose="020B0604020202020204" pitchFamily="34" charset="0"/>
                <a:cs typeface="Arial" panose="020B0604020202020204" pitchFamily="34" charset="0"/>
              </a:rPr>
              <a:t> 60 </a:t>
            </a:r>
            <a:r>
              <a:rPr lang="ro-RO" sz="1100" dirty="0" err="1">
                <a:latin typeface="Arial" panose="020B0604020202020204" pitchFamily="34" charset="0"/>
                <a:cs typeface="Arial" panose="020B0604020202020204" pitchFamily="34" charset="0"/>
              </a:rPr>
              <a:t>minutes</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Articles</a:t>
            </a:r>
            <a:r>
              <a:rPr lang="ro-RO" sz="1100" b="1" dirty="0">
                <a:latin typeface="Arial" panose="020B0604020202020204" pitchFamily="34" charset="0"/>
                <a:cs typeface="Arial" panose="020B0604020202020204" pitchFamily="34" charset="0"/>
              </a:rPr>
              <a:t> 16 </a:t>
            </a:r>
            <a:r>
              <a:rPr lang="ro-RO" sz="1100" b="1" dirty="0" err="1">
                <a:latin typeface="Arial" panose="020B0604020202020204" pitchFamily="34" charset="0"/>
                <a:cs typeface="Arial" panose="020B0604020202020204" pitchFamily="34" charset="0"/>
              </a:rPr>
              <a:t>and</a:t>
            </a:r>
            <a:r>
              <a:rPr lang="ro-RO" sz="1100" b="1" dirty="0">
                <a:latin typeface="Arial" panose="020B0604020202020204" pitchFamily="34" charset="0"/>
                <a:cs typeface="Arial" panose="020B0604020202020204" pitchFamily="34" charset="0"/>
              </a:rPr>
              <a:t> 17)</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right</a:t>
            </a:r>
            <a:r>
              <a:rPr lang="ro-RO" sz="1100" dirty="0">
                <a:latin typeface="Arial" panose="020B0604020202020204" pitchFamily="34" charset="0"/>
                <a:cs typeface="Arial" panose="020B0604020202020204" pitchFamily="34" charset="0"/>
              </a:rPr>
              <a:t> of transport for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19)</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accessibility</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services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conditions</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access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rolling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stock</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facilities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offered</a:t>
            </a:r>
            <a:r>
              <a:rPr lang="ro-RO" sz="1100" dirty="0">
                <a:latin typeface="Arial" panose="020B0604020202020204" pitchFamily="34" charset="0"/>
                <a:cs typeface="Arial" panose="020B0604020202020204" pitchFamily="34" charset="0"/>
              </a:rPr>
              <a:t> on board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20 (1))</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that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ensure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that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rolling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stock</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accessible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21)</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complying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TSI for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how</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exposures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easily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accessible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accordance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access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rules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provided</a:t>
            </a:r>
            <a:r>
              <a:rPr lang="ro-RO" sz="1100" dirty="0">
                <a:latin typeface="Arial" panose="020B0604020202020204" pitchFamily="34" charset="0"/>
                <a:cs typeface="Arial" panose="020B0604020202020204" pitchFamily="34" charset="0"/>
              </a:rPr>
              <a:t> for in </a:t>
            </a:r>
            <a:r>
              <a:rPr lang="ro-RO" sz="1100" dirty="0" err="1">
                <a:latin typeface="Arial" panose="020B0604020202020204" pitchFamily="34" charset="0"/>
                <a:cs typeface="Arial" panose="020B0604020202020204" pitchFamily="34" charset="0"/>
              </a:rPr>
              <a:t>Article</a:t>
            </a:r>
            <a:r>
              <a:rPr lang="ro-RO" sz="1100" dirty="0">
                <a:latin typeface="Arial" panose="020B0604020202020204" pitchFamily="34" charset="0"/>
                <a:cs typeface="Arial" panose="020B0604020202020204" pitchFamily="34" charset="0"/>
              </a:rPr>
              <a:t> 19 (1),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nearest</a:t>
            </a:r>
            <a:r>
              <a:rPr lang="ro-RO" sz="1100" dirty="0">
                <a:latin typeface="Arial" panose="020B0604020202020204" pitchFamily="34" charset="0"/>
                <a:cs typeface="Arial" panose="020B0604020202020204" pitchFamily="34" charset="0"/>
              </a:rPr>
              <a:t> staff </a:t>
            </a:r>
            <a:r>
              <a:rPr lang="ro-RO" sz="1100" dirty="0" err="1">
                <a:latin typeface="Arial" panose="020B0604020202020204" pitchFamily="34" charset="0"/>
                <a:cs typeface="Arial" panose="020B0604020202020204" pitchFamily="34" charset="0"/>
              </a:rPr>
              <a:t>station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assistance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directly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disabilities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22 (3))</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grant </a:t>
            </a:r>
            <a:r>
              <a:rPr lang="ro-RO" sz="1100" dirty="0" err="1">
                <a:latin typeface="Arial" panose="020B0604020202020204" pitchFamily="34" charset="0"/>
                <a:cs typeface="Arial" panose="020B0604020202020204" pitchFamily="34" charset="0"/>
              </a:rPr>
              <a:t>free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assistance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or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on board a </a:t>
            </a:r>
            <a:r>
              <a:rPr lang="ro-RO" sz="1100" dirty="0" err="1">
                <a:latin typeface="Arial" panose="020B0604020202020204" pitchFamily="34" charset="0"/>
                <a:cs typeface="Arial" panose="020B0604020202020204" pitchFamily="34" charset="0"/>
              </a:rPr>
              <a:t>train</a:t>
            </a:r>
            <a:r>
              <a:rPr lang="ro-RO" sz="1100" dirty="0">
                <a:latin typeface="Arial" panose="020B0604020202020204" pitchFamily="34" charset="0"/>
                <a:cs typeface="Arial" panose="020B0604020202020204" pitchFamily="34" charset="0"/>
              </a:rPr>
              <a:t> as </a:t>
            </a:r>
            <a:r>
              <a:rPr lang="ro-RO" sz="1100" dirty="0" err="1">
                <a:latin typeface="Arial" panose="020B0604020202020204" pitchFamily="34" charset="0"/>
                <a:cs typeface="Arial" panose="020B0604020202020204" pitchFamily="34" charset="0"/>
              </a:rPr>
              <a:t>well</a:t>
            </a:r>
            <a:r>
              <a:rPr lang="ro-RO" sz="1100" dirty="0">
                <a:latin typeface="Arial" panose="020B0604020202020204" pitchFamily="34" charset="0"/>
                <a:cs typeface="Arial" panose="020B0604020202020204" pitchFamily="34" charset="0"/>
              </a:rPr>
              <a:t> as </a:t>
            </a:r>
            <a:r>
              <a:rPr lang="ro-RO" sz="1100" dirty="0" err="1">
                <a:latin typeface="Arial" panose="020B0604020202020204" pitchFamily="34" charset="0"/>
                <a:cs typeface="Arial" panose="020B0604020202020204" pitchFamily="34" charset="0"/>
              </a:rPr>
              <a:t>boarding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disembarking</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23)</a:t>
            </a:r>
            <a:endParaRPr lang="ro-RO" sz="11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Verifying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that</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undertakings</a:t>
            </a:r>
            <a:r>
              <a:rPr lang="ro-RO" sz="1100" dirty="0">
                <a:latin typeface="Arial" panose="020B0604020202020204" pitchFamily="34" charset="0"/>
                <a:cs typeface="Arial" panose="020B0604020202020204" pitchFamily="34" charset="0"/>
              </a:rPr>
              <a:t> cooperate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assistance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disabled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or </a:t>
            </a:r>
            <a:r>
              <a:rPr lang="ro-RO" sz="1100" dirty="0" err="1">
                <a:latin typeface="Arial" panose="020B0604020202020204" pitchFamily="34" charset="0"/>
                <a:cs typeface="Arial" panose="020B0604020202020204" pitchFamily="34" charset="0"/>
              </a:rPr>
              <a:t>persons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reduced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mobility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within</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meaning</a:t>
            </a:r>
            <a:r>
              <a:rPr lang="ro-RO" sz="1100" dirty="0">
                <a:latin typeface="Arial" panose="020B0604020202020204" pitchFamily="34" charset="0"/>
                <a:cs typeface="Arial" panose="020B0604020202020204" pitchFamily="34" charset="0"/>
              </a:rPr>
              <a:t> of </a:t>
            </a:r>
            <a:r>
              <a:rPr lang="ro-RO" sz="1100" b="1" dirty="0" err="1">
                <a:latin typeface="Arial" panose="020B0604020202020204" pitchFamily="34" charset="0"/>
                <a:cs typeface="Arial" panose="020B0604020202020204" pitchFamily="34" charset="0"/>
              </a:rPr>
              <a:t>Articles</a:t>
            </a:r>
            <a:r>
              <a:rPr lang="ro-RO" sz="1100" b="1" dirty="0">
                <a:latin typeface="Arial" panose="020B0604020202020204" pitchFamily="34" charset="0"/>
                <a:cs typeface="Arial" panose="020B0604020202020204" pitchFamily="34" charset="0"/>
              </a:rPr>
              <a:t> 22 </a:t>
            </a:r>
            <a:r>
              <a:rPr lang="ro-RO" sz="1100" b="1" dirty="0" err="1">
                <a:latin typeface="Arial" panose="020B0604020202020204" pitchFamily="34" charset="0"/>
                <a:cs typeface="Arial" panose="020B0604020202020204" pitchFamily="34" charset="0"/>
              </a:rPr>
              <a:t>and</a:t>
            </a:r>
            <a:r>
              <a:rPr lang="ro-RO" sz="1100" b="1" dirty="0">
                <a:latin typeface="Arial" panose="020B0604020202020204" pitchFamily="34" charset="0"/>
                <a:cs typeface="Arial" panose="020B0604020202020204" pitchFamily="34" charset="0"/>
              </a:rPr>
              <a:t> 23 (</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24)</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personal </a:t>
            </a:r>
            <a:r>
              <a:rPr lang="ro-RO" sz="1100" dirty="0" err="1">
                <a:latin typeface="Arial" panose="020B0604020202020204" pitchFamily="34" charset="0"/>
                <a:cs typeface="Arial" panose="020B0604020202020204" pitchFamily="34" charset="0"/>
              </a:rPr>
              <a:t>safety</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passengers</a:t>
            </a:r>
            <a:r>
              <a:rPr lang="ro-RO" sz="1100" dirty="0">
                <a:latin typeface="Arial" panose="020B0604020202020204" pitchFamily="34" charset="0"/>
                <a:cs typeface="Arial" panose="020B0604020202020204" pitchFamily="34" charset="0"/>
              </a:rPr>
              <a:t> on board </a:t>
            </a:r>
            <a:r>
              <a:rPr lang="ro-RO" sz="1100" dirty="0" err="1">
                <a:latin typeface="Arial" panose="020B0604020202020204" pitchFamily="34" charset="0"/>
                <a:cs typeface="Arial" panose="020B0604020202020204" pitchFamily="34" charset="0"/>
              </a:rPr>
              <a:t>trains</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26)</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handling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complaints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rail</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passengers</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27).</a:t>
            </a:r>
            <a:endParaRPr lang="ro-RO" sz="1100" dirty="0">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state of </a:t>
            </a:r>
            <a:r>
              <a:rPr lang="ro-RO" sz="1100" dirty="0" err="1">
                <a:latin typeface="Arial" panose="020B0604020202020204" pitchFamily="34" charset="0"/>
                <a:cs typeface="Arial" panose="020B0604020202020204" pitchFamily="34" charset="0"/>
              </a:rPr>
              <a:t>implementation</a:t>
            </a:r>
            <a:r>
              <a:rPr lang="ro-RO" sz="1100" dirty="0">
                <a:latin typeface="Arial" panose="020B0604020202020204" pitchFamily="34" charset="0"/>
                <a:cs typeface="Arial" panose="020B0604020202020204" pitchFamily="34" charset="0"/>
              </a:rPr>
              <a:t> of a quality management </a:t>
            </a:r>
            <a:r>
              <a:rPr lang="ro-RO" sz="1100" dirty="0" err="1">
                <a:latin typeface="Arial" panose="020B0604020202020204" pitchFamily="34" charset="0"/>
                <a:cs typeface="Arial" panose="020B0604020202020204" pitchFamily="34" charset="0"/>
              </a:rPr>
              <a:t>system</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services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provided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by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railway</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passenger</a:t>
            </a:r>
            <a:r>
              <a:rPr lang="ro-RO" sz="1100" dirty="0">
                <a:latin typeface="Arial" panose="020B0604020202020204" pitchFamily="34" charset="0"/>
                <a:cs typeface="Arial" panose="020B0604020202020204" pitchFamily="34" charset="0"/>
              </a:rPr>
              <a:t> transport operator,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coverage</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points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listed</a:t>
            </a:r>
            <a:r>
              <a:rPr lang="ro-RO" sz="1100" dirty="0">
                <a:latin typeface="Arial" panose="020B0604020202020204" pitchFamily="34" charset="0"/>
                <a:cs typeface="Arial" panose="020B0604020202020204" pitchFamily="34" charset="0"/>
              </a:rPr>
              <a:t> in </a:t>
            </a:r>
            <a:r>
              <a:rPr lang="ro-RO" sz="1100" dirty="0" err="1">
                <a:latin typeface="Arial" panose="020B0604020202020204" pitchFamily="34" charset="0"/>
                <a:cs typeface="Arial" panose="020B0604020202020204" pitchFamily="34" charset="0"/>
              </a:rPr>
              <a:t>Annex</a:t>
            </a:r>
            <a:r>
              <a:rPr lang="ro-RO" sz="1100" dirty="0">
                <a:latin typeface="Arial" panose="020B0604020202020204" pitchFamily="34" charset="0"/>
                <a:cs typeface="Arial" panose="020B0604020202020204" pitchFamily="34" charset="0"/>
              </a:rPr>
              <a:t> III </a:t>
            </a:r>
            <a:r>
              <a:rPr lang="ro-RO" sz="1100" dirty="0" err="1">
                <a:latin typeface="Arial" panose="020B0604020202020204" pitchFamily="34" charset="0"/>
                <a:cs typeface="Arial" panose="020B0604020202020204" pitchFamily="34" charset="0"/>
              </a:rPr>
              <a:t>to</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Regulation</a:t>
            </a:r>
            <a:r>
              <a:rPr lang="ro-RO" sz="1100" dirty="0">
                <a:latin typeface="Arial" panose="020B0604020202020204" pitchFamily="34" charset="0"/>
                <a:cs typeface="Arial" panose="020B0604020202020204" pitchFamily="34" charset="0"/>
              </a:rPr>
              <a:t> (EC) No. 1371/2007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28)</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informing</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passengers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their</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rights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and</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obligations</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under</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Regulation</a:t>
            </a:r>
            <a:r>
              <a:rPr lang="ro-RO" sz="1100" dirty="0">
                <a:latin typeface="Arial" panose="020B0604020202020204" pitchFamily="34" charset="0"/>
                <a:cs typeface="Arial" panose="020B0604020202020204" pitchFamily="34" charset="0"/>
              </a:rPr>
              <a:t> (EC) No. 1371/2007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29)</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compliance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with</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provisions</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passenger</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information</a:t>
            </a:r>
            <a:r>
              <a:rPr lang="ro-RO" sz="1100" dirty="0">
                <a:latin typeface="Arial" panose="020B0604020202020204" pitchFamily="34" charset="0"/>
                <a:cs typeface="Arial" panose="020B0604020202020204" pitchFamily="34" charset="0"/>
              </a:rPr>
              <a:t>, on board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train</a:t>
            </a:r>
            <a:r>
              <a:rPr lang="ro-RO" sz="1100" dirty="0">
                <a:latin typeface="Arial" panose="020B0604020202020204" pitchFamily="34" charset="0"/>
                <a:cs typeface="Arial" panose="020B0604020202020204" pitchFamily="34" charset="0"/>
              </a:rPr>
              <a:t>, on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contact </a:t>
            </a:r>
            <a:r>
              <a:rPr lang="ro-RO" sz="1100" dirty="0" err="1">
                <a:latin typeface="Arial" panose="020B0604020202020204" pitchFamily="34" charset="0"/>
                <a:cs typeface="Arial" panose="020B0604020202020204" pitchFamily="34" charset="0"/>
              </a:rPr>
              <a:t>details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body </a:t>
            </a:r>
            <a:r>
              <a:rPr lang="ro-RO" sz="1100" dirty="0" err="1">
                <a:latin typeface="Arial" panose="020B0604020202020204" pitchFamily="34" charset="0"/>
                <a:cs typeface="Arial" panose="020B0604020202020204" pitchFamily="34" charset="0"/>
              </a:rPr>
              <a:t>responsible</a:t>
            </a:r>
            <a:r>
              <a:rPr lang="ro-RO" sz="1100" dirty="0">
                <a:latin typeface="Arial" panose="020B0604020202020204" pitchFamily="34" charset="0"/>
                <a:cs typeface="Arial" panose="020B0604020202020204" pitchFamily="34" charset="0"/>
              </a:rPr>
              <a:t> for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execution</a:t>
            </a:r>
            <a:r>
              <a:rPr lang="ro-RO" sz="1100" dirty="0">
                <a:latin typeface="Arial" panose="020B0604020202020204" pitchFamily="34" charset="0"/>
                <a:cs typeface="Arial" panose="020B0604020202020204" pitchFamily="34" charset="0"/>
              </a:rPr>
              <a:t> of REGULATION (EC) No. 1371/2007 </a:t>
            </a:r>
            <a:r>
              <a:rPr lang="ro-RO" sz="1100" b="1" dirty="0">
                <a:latin typeface="Arial" panose="020B0604020202020204" pitchFamily="34" charset="0"/>
                <a:cs typeface="Arial" panose="020B0604020202020204" pitchFamily="34" charset="0"/>
              </a:rPr>
              <a:t>(</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29, </a:t>
            </a:r>
            <a:r>
              <a:rPr lang="ro-RO" sz="1100" b="1" dirty="0" err="1">
                <a:latin typeface="Arial" panose="020B0604020202020204" pitchFamily="34" charset="0"/>
                <a:cs typeface="Arial" panose="020B0604020202020204" pitchFamily="34" charset="0"/>
              </a:rPr>
              <a:t>paragraph</a:t>
            </a:r>
            <a:r>
              <a:rPr lang="ro-RO" sz="1100" b="1" dirty="0">
                <a:latin typeface="Arial" panose="020B0604020202020204" pitchFamily="34" charset="0"/>
                <a:cs typeface="Arial" panose="020B0604020202020204" pitchFamily="34" charset="0"/>
              </a:rPr>
              <a:t> 2 </a:t>
            </a:r>
            <a:r>
              <a:rPr lang="ro-RO" sz="1100" b="1" dirty="0" err="1">
                <a:latin typeface="Arial" panose="020B0604020202020204" pitchFamily="34" charset="0"/>
                <a:cs typeface="Arial" panose="020B0604020202020204" pitchFamily="34" charset="0"/>
              </a:rPr>
              <a:t>and</a:t>
            </a:r>
            <a:r>
              <a:rPr lang="ro-RO" sz="1100" b="1" dirty="0">
                <a:latin typeface="Arial" panose="020B0604020202020204" pitchFamily="34" charset="0"/>
                <a:cs typeface="Arial" panose="020B0604020202020204" pitchFamily="34" charset="0"/>
              </a:rPr>
              <a:t> </a:t>
            </a:r>
            <a:r>
              <a:rPr lang="ro-RO" sz="1100" b="1" dirty="0" err="1">
                <a:latin typeface="Arial" panose="020B0604020202020204" pitchFamily="34" charset="0"/>
                <a:cs typeface="Arial" panose="020B0604020202020204" pitchFamily="34" charset="0"/>
              </a:rPr>
              <a:t>Article</a:t>
            </a:r>
            <a:r>
              <a:rPr lang="ro-RO" sz="1100" b="1" dirty="0">
                <a:latin typeface="Arial" panose="020B0604020202020204" pitchFamily="34" charset="0"/>
                <a:cs typeface="Arial" panose="020B0604020202020204" pitchFamily="34" charset="0"/>
              </a:rPr>
              <a:t> 30)</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essential</a:t>
            </a:r>
            <a:r>
              <a:rPr lang="ro-RO" sz="1100" dirty="0">
                <a:latin typeface="Arial" panose="020B0604020202020204" pitchFamily="34" charset="0"/>
                <a:cs typeface="Arial" panose="020B0604020202020204" pitchFamily="34" charset="0"/>
              </a:rPr>
              <a:t> </a:t>
            </a:r>
            <a:r>
              <a:rPr lang="ro-RO" sz="1100" dirty="0" err="1">
                <a:latin typeface="Arial" panose="020B0604020202020204" pitchFamily="34" charset="0"/>
                <a:cs typeface="Arial" panose="020B0604020202020204" pitchFamily="34" charset="0"/>
              </a:rPr>
              <a:t>requirements</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the</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PRM TSI</a:t>
            </a:r>
            <a:r>
              <a:rPr lang="ro-RO" sz="1100" dirty="0">
                <a:latin typeface="Arial" panose="020B0604020202020204" pitchFamily="34" charset="0"/>
                <a:cs typeface="Arial" panose="020B0604020202020204" pitchFamily="34" charset="0"/>
              </a:rPr>
              <a:t>.</a:t>
            </a:r>
          </a:p>
          <a:p>
            <a:pPr marL="171450" indent="-171450" algn="just">
              <a:buFont typeface="Wingdings" panose="05000000000000000000" pitchFamily="2" charset="2"/>
              <a:buChar char="Ø"/>
            </a:pPr>
            <a:r>
              <a:rPr lang="ro-RO" sz="1100" dirty="0" err="1">
                <a:latin typeface="Arial" panose="020B0604020202020204" pitchFamily="34" charset="0"/>
                <a:cs typeface="Arial" panose="020B0604020202020204" pitchFamily="34" charset="0"/>
              </a:rPr>
              <a:t>Verification</a:t>
            </a:r>
            <a:r>
              <a:rPr lang="ro-RO" sz="1100" dirty="0">
                <a:latin typeface="Arial" panose="020B0604020202020204" pitchFamily="34" charset="0"/>
                <a:cs typeface="Arial" panose="020B0604020202020204" pitchFamily="34" charset="0"/>
              </a:rPr>
              <a:t> of </a:t>
            </a:r>
            <a:r>
              <a:rPr lang="ro-RO" sz="1100" dirty="0" err="1">
                <a:latin typeface="Arial" panose="020B0604020202020204" pitchFamily="34" charset="0"/>
                <a:cs typeface="Arial" panose="020B0604020202020204" pitchFamily="34" charset="0"/>
              </a:rPr>
              <a:t>essential</a:t>
            </a:r>
            <a:r>
              <a:rPr lang="ro-RO" sz="1100" dirty="0">
                <a:latin typeface="Arial" panose="020B0604020202020204" pitchFamily="34" charset="0"/>
                <a:cs typeface="Arial" panose="020B0604020202020204" pitchFamily="34" charset="0"/>
              </a:rPr>
              <a:t> </a:t>
            </a:r>
            <a:r>
              <a:rPr lang="ro-RO" sz="1100" b="1" dirty="0">
                <a:latin typeface="Arial" panose="020B0604020202020204" pitchFamily="34" charset="0"/>
                <a:cs typeface="Arial" panose="020B0604020202020204" pitchFamily="34" charset="0"/>
              </a:rPr>
              <a:t>TSI - </a:t>
            </a:r>
            <a:r>
              <a:rPr lang="ro-RO" sz="1100" b="1" dirty="0" err="1">
                <a:latin typeface="Arial" panose="020B0604020202020204" pitchFamily="34" charset="0"/>
                <a:cs typeface="Arial" panose="020B0604020202020204" pitchFamily="34" charset="0"/>
              </a:rPr>
              <a:t>Telematics</a:t>
            </a:r>
            <a:r>
              <a:rPr lang="ro-RO" sz="1100" b="1" dirty="0">
                <a:latin typeface="Arial" panose="020B0604020202020204" pitchFamily="34" charset="0"/>
                <a:cs typeface="Arial" panose="020B0604020202020204" pitchFamily="34" charset="0"/>
              </a:rPr>
              <a:t> </a:t>
            </a:r>
            <a:r>
              <a:rPr lang="ro-RO" sz="1100" b="1" dirty="0" err="1">
                <a:latin typeface="Arial" panose="020B0604020202020204" pitchFamily="34" charset="0"/>
                <a:cs typeface="Arial" panose="020B0604020202020204" pitchFamily="34" charset="0"/>
              </a:rPr>
              <a:t>applications</a:t>
            </a:r>
            <a:r>
              <a:rPr lang="ro-RO" sz="11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06596262"/>
      </p:ext>
    </p:extLst>
  </p:cSld>
  <p:clrMapOvr>
    <a:masterClrMapping/>
  </p:clrMapOvr>
</p:sld>
</file>

<file path=ppt/theme/theme1.xml><?xml version="1.0" encoding="utf-8"?>
<a:theme xmlns:a="http://schemas.openxmlformats.org/drawingml/2006/main" name="Adiere">
  <a:themeElements>
    <a:clrScheme name="Particularizare 7">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A3CEED"/>
      </a:accent5>
      <a:accent6>
        <a:srgbClr val="62A39F"/>
      </a:accent6>
      <a:hlink>
        <a:srgbClr val="6EAC1C"/>
      </a:hlink>
      <a:folHlink>
        <a:srgbClr val="B26B02"/>
      </a:folHlink>
    </a:clrScheme>
    <a:fontScheme name="Adier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2833</TotalTime>
  <Words>3106</Words>
  <Application>Microsoft Office PowerPoint</Application>
  <PresentationFormat>Ecran lat</PresentationFormat>
  <Paragraphs>327</Paragraphs>
  <Slides>28</Slides>
  <Notes>1</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28</vt:i4>
      </vt:variant>
    </vt:vector>
  </HeadingPairs>
  <TitlesOfParts>
    <vt:vector size="34" baseType="lpstr">
      <vt:lpstr>Arial</vt:lpstr>
      <vt:lpstr>Calibri</vt:lpstr>
      <vt:lpstr>Century Gothic</vt:lpstr>
      <vt:lpstr>Wingdings</vt:lpstr>
      <vt:lpstr>Wingdings 3</vt:lpstr>
      <vt:lpstr>Adiere</vt:lpstr>
      <vt:lpstr>Prezentare PowerPoint</vt:lpstr>
      <vt:lpstr>Romania's railway network</vt:lpstr>
      <vt:lpstr>     In Romania the following railway entities carry out their activity:   one railway public infrastructure administrator          CN CF CFR SA  4 railway uninteroperable infrastructure managers:  SC TRANSFEROVIAR GRUP SA                                                                                       SC RC-CF TRANS SRL                                                                                       SC VIA TERRA SPEDITION SRL                                                                                                                                                                      SC APRIA SRL               </vt:lpstr>
      <vt:lpstr>Situation of railway tracks management</vt:lpstr>
      <vt:lpstr>Situation of railway tracks management</vt:lpstr>
      <vt:lpstr>DEROGATIONS ACCORDING TO THE REGULATION (EC)  1371/2007 </vt:lpstr>
      <vt:lpstr>Presentation of the Romanian Railway Authority - AFER</vt:lpstr>
      <vt:lpstr>Tasks Passengers Rights Surveillance Service (RO NEB)</vt:lpstr>
      <vt:lpstr>The topic of the supervision action of the railway passenger transport operators  regarding compliance with the provisions of Regulation (EC) No 1371 for 2018 </vt:lpstr>
      <vt:lpstr>The topic of the supervision action of the Infrastructure Managers regarding compliance with the provisions of Regulation (EC) No.1371 for 2018</vt:lpstr>
      <vt:lpstr>   RO NEB’s activity </vt:lpstr>
      <vt:lpstr>RO NEB’s activity for 2018</vt:lpstr>
      <vt:lpstr>RO NEB’s activity - volume complaints</vt:lpstr>
      <vt:lpstr>Volume of complaints under Regulation (EC) No. 1371/2007</vt:lpstr>
      <vt:lpstr>Channels for receiving complaints from passengers or forwarded by other competent institutions</vt:lpstr>
      <vt:lpstr>Complaint handling procedure</vt:lpstr>
      <vt:lpstr>Methods used by NEB</vt:lpstr>
      <vt:lpstr>CHECKLIST    evaluation of railway stations</vt:lpstr>
      <vt:lpstr>CHECKLIST    evaluation of trains</vt:lpstr>
      <vt:lpstr>COMPLIANCE WITH THE REGULATION (EC) 1371/2007 </vt:lpstr>
      <vt:lpstr>COMPLIANCE WITH THE REGULATION (EC) 1371/2007 </vt:lpstr>
      <vt:lpstr>Prezentare PowerPoint</vt:lpstr>
      <vt:lpstr>COMPLIANCE WITH THE REGULATION (EC) 1371/2007 </vt:lpstr>
      <vt:lpstr>"APPEALS IN COURT"  on the enforcement  of REGULATION (EC) no. 1371/2007 </vt:lpstr>
      <vt:lpstr>Q and A</vt:lpstr>
      <vt:lpstr>Q and A</vt:lpstr>
      <vt:lpstr>Prezentare PowerPoint</vt:lpstr>
      <vt:lpstr>Prezentare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generală gestionari de infrastructură</dc:title>
  <dc:creator>AFER inv11702</dc:creator>
  <cp:lastModifiedBy>AFER inv11702</cp:lastModifiedBy>
  <cp:revision>201</cp:revision>
  <cp:lastPrinted>2018-12-11T07:35:04Z</cp:lastPrinted>
  <dcterms:created xsi:type="dcterms:W3CDTF">2018-12-03T12:00:11Z</dcterms:created>
  <dcterms:modified xsi:type="dcterms:W3CDTF">2018-12-14T09:14:19Z</dcterms:modified>
</cp:coreProperties>
</file>